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1"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59" r:id="rId20"/>
  </p:sldIdLst>
  <p:sldSz cx="12190413" cy="6877050"/>
  <p:notesSz cx="6858000" cy="9144000"/>
  <p:defaultTextStyle>
    <a:defPPr>
      <a:defRPr lang="es-ES_tradnl"/>
    </a:defPPr>
    <a:lvl1pPr marL="0" algn="l" defTabSz="1089508" rtl="0" eaLnBrk="1" latinLnBrk="0" hangingPunct="1">
      <a:defRPr sz="2100" kern="1200">
        <a:solidFill>
          <a:schemeClr val="tx1"/>
        </a:solidFill>
        <a:latin typeface="+mn-lt"/>
        <a:ea typeface="+mn-ea"/>
        <a:cs typeface="+mn-cs"/>
      </a:defRPr>
    </a:lvl1pPr>
    <a:lvl2pPr marL="544754" algn="l" defTabSz="1089508" rtl="0" eaLnBrk="1" latinLnBrk="0" hangingPunct="1">
      <a:defRPr sz="2100" kern="1200">
        <a:solidFill>
          <a:schemeClr val="tx1"/>
        </a:solidFill>
        <a:latin typeface="+mn-lt"/>
        <a:ea typeface="+mn-ea"/>
        <a:cs typeface="+mn-cs"/>
      </a:defRPr>
    </a:lvl2pPr>
    <a:lvl3pPr marL="1089508" algn="l" defTabSz="1089508" rtl="0" eaLnBrk="1" latinLnBrk="0" hangingPunct="1">
      <a:defRPr sz="2100" kern="1200">
        <a:solidFill>
          <a:schemeClr val="tx1"/>
        </a:solidFill>
        <a:latin typeface="+mn-lt"/>
        <a:ea typeface="+mn-ea"/>
        <a:cs typeface="+mn-cs"/>
      </a:defRPr>
    </a:lvl3pPr>
    <a:lvl4pPr marL="1634261" algn="l" defTabSz="1089508" rtl="0" eaLnBrk="1" latinLnBrk="0" hangingPunct="1">
      <a:defRPr sz="2100" kern="1200">
        <a:solidFill>
          <a:schemeClr val="tx1"/>
        </a:solidFill>
        <a:latin typeface="+mn-lt"/>
        <a:ea typeface="+mn-ea"/>
        <a:cs typeface="+mn-cs"/>
      </a:defRPr>
    </a:lvl4pPr>
    <a:lvl5pPr marL="2179015" algn="l" defTabSz="1089508" rtl="0" eaLnBrk="1" latinLnBrk="0" hangingPunct="1">
      <a:defRPr sz="2100" kern="1200">
        <a:solidFill>
          <a:schemeClr val="tx1"/>
        </a:solidFill>
        <a:latin typeface="+mn-lt"/>
        <a:ea typeface="+mn-ea"/>
        <a:cs typeface="+mn-cs"/>
      </a:defRPr>
    </a:lvl5pPr>
    <a:lvl6pPr marL="2723769" algn="l" defTabSz="1089508" rtl="0" eaLnBrk="1" latinLnBrk="0" hangingPunct="1">
      <a:defRPr sz="2100" kern="1200">
        <a:solidFill>
          <a:schemeClr val="tx1"/>
        </a:solidFill>
        <a:latin typeface="+mn-lt"/>
        <a:ea typeface="+mn-ea"/>
        <a:cs typeface="+mn-cs"/>
      </a:defRPr>
    </a:lvl6pPr>
    <a:lvl7pPr marL="3268523" algn="l" defTabSz="1089508" rtl="0" eaLnBrk="1" latinLnBrk="0" hangingPunct="1">
      <a:defRPr sz="2100" kern="1200">
        <a:solidFill>
          <a:schemeClr val="tx1"/>
        </a:solidFill>
        <a:latin typeface="+mn-lt"/>
        <a:ea typeface="+mn-ea"/>
        <a:cs typeface="+mn-cs"/>
      </a:defRPr>
    </a:lvl7pPr>
    <a:lvl8pPr marL="3813277" algn="l" defTabSz="1089508" rtl="0" eaLnBrk="1" latinLnBrk="0" hangingPunct="1">
      <a:defRPr sz="2100" kern="1200">
        <a:solidFill>
          <a:schemeClr val="tx1"/>
        </a:solidFill>
        <a:latin typeface="+mn-lt"/>
        <a:ea typeface="+mn-ea"/>
        <a:cs typeface="+mn-cs"/>
      </a:defRPr>
    </a:lvl8pPr>
    <a:lvl9pPr marL="4358030" algn="l" defTabSz="1089508"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snapToGrid="0" snapToObjects="1">
      <p:cViewPr varScale="1">
        <p:scale>
          <a:sx n="70" d="100"/>
          <a:sy n="70" d="100"/>
        </p:scale>
        <p:origin x="714" y="66"/>
      </p:cViewPr>
      <p:guideLst>
        <p:guide orient="horz" pos="216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rfrancos\Desktop\INFORME%20DE%20GESTI&#211;N\Calculo%20Plan%20de%20Desarroll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100"/>
          </a:pPr>
          <a:endParaRPr lang="es-CO"/>
        </a:p>
      </c:txPr>
    </c:title>
    <c:autoTitleDeleted val="0"/>
    <c:plotArea>
      <c:layout/>
      <c:lineChart>
        <c:grouping val="stacked"/>
        <c:varyColors val="0"/>
        <c:ser>
          <c:idx val="0"/>
          <c:order val="0"/>
          <c:tx>
            <c:strRef>
              <c:f>Pobreza!$B$2</c:f>
              <c:strCache>
                <c:ptCount val="1"/>
                <c:pt idx="0">
                  <c:v>Eventos de oferta de Servicios realizados   </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Pobreza!$A$4:$A$5</c:f>
              <c:numCache>
                <c:formatCode>General</c:formatCode>
                <c:ptCount val="2"/>
                <c:pt idx="0">
                  <c:v>2016</c:v>
                </c:pt>
                <c:pt idx="1">
                  <c:v>2017</c:v>
                </c:pt>
              </c:numCache>
            </c:numRef>
          </c:cat>
          <c:val>
            <c:numRef>
              <c:f>Pobreza!$B$4:$B$5</c:f>
              <c:numCache>
                <c:formatCode>General</c:formatCode>
                <c:ptCount val="2"/>
                <c:pt idx="0">
                  <c:v>10</c:v>
                </c:pt>
                <c:pt idx="1">
                  <c:v>72</c:v>
                </c:pt>
              </c:numCache>
            </c:numRef>
          </c:val>
          <c:smooth val="0"/>
          <c:extLst xmlns:c16r2="http://schemas.microsoft.com/office/drawing/2015/06/chart">
            <c:ext xmlns:c16="http://schemas.microsoft.com/office/drawing/2014/chart" uri="{C3380CC4-5D6E-409C-BE32-E72D297353CC}">
              <c16:uniqueId val="{00000000-57B0-4494-A997-7998DBA3B0C0}"/>
            </c:ext>
          </c:extLst>
        </c:ser>
        <c:dLbls>
          <c:showLegendKey val="0"/>
          <c:showVal val="0"/>
          <c:showCatName val="0"/>
          <c:showSerName val="0"/>
          <c:showPercent val="0"/>
          <c:showBubbleSize val="0"/>
        </c:dLbls>
        <c:smooth val="0"/>
        <c:axId val="155968336"/>
        <c:axId val="155966768"/>
      </c:lineChart>
      <c:catAx>
        <c:axId val="155968336"/>
        <c:scaling>
          <c:orientation val="minMax"/>
        </c:scaling>
        <c:delete val="0"/>
        <c:axPos val="b"/>
        <c:numFmt formatCode="General" sourceLinked="1"/>
        <c:majorTickMark val="none"/>
        <c:minorTickMark val="none"/>
        <c:tickLblPos val="nextTo"/>
        <c:crossAx val="155966768"/>
        <c:crosses val="autoZero"/>
        <c:auto val="1"/>
        <c:lblAlgn val="ctr"/>
        <c:lblOffset val="100"/>
        <c:noMultiLvlLbl val="0"/>
      </c:catAx>
      <c:valAx>
        <c:axId val="155966768"/>
        <c:scaling>
          <c:orientation val="minMax"/>
        </c:scaling>
        <c:delete val="0"/>
        <c:axPos val="l"/>
        <c:majorGridlines/>
        <c:numFmt formatCode="General" sourceLinked="1"/>
        <c:majorTickMark val="none"/>
        <c:minorTickMark val="none"/>
        <c:tickLblPos val="nextTo"/>
        <c:spPr>
          <a:ln w="9525">
            <a:noFill/>
          </a:ln>
        </c:spPr>
        <c:crossAx val="155968336"/>
        <c:crosses val="autoZero"/>
        <c:crossBetween val="between"/>
      </c:valAx>
    </c:plotArea>
    <c:plotVisOnly val="1"/>
    <c:dispBlanksAs val="zero"/>
    <c:showDLblsOverMax val="0"/>
  </c:chart>
  <c:txPr>
    <a:bodyPr/>
    <a:lstStyle/>
    <a:p>
      <a:pPr>
        <a:defRPr>
          <a:latin typeface="Arial" pitchFamily="34" charset="0"/>
          <a:cs typeface="Arial"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100"/>
          </a:pPr>
          <a:endParaRPr lang="es-CO"/>
        </a:p>
      </c:txPr>
    </c:title>
    <c:autoTitleDeleted val="0"/>
    <c:plotArea>
      <c:layout/>
      <c:lineChart>
        <c:grouping val="stacked"/>
        <c:varyColors val="0"/>
        <c:ser>
          <c:idx val="0"/>
          <c:order val="0"/>
          <c:tx>
            <c:strRef>
              <c:f>Ideas!$B$2</c:f>
              <c:strCache>
                <c:ptCount val="1"/>
                <c:pt idx="0">
                  <c:v>Organizaciones comunales y sociales en convocatorias públicas departamentales, participando  </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Ideas!$A$4:$A$5</c:f>
              <c:numCache>
                <c:formatCode>General</c:formatCode>
                <c:ptCount val="2"/>
                <c:pt idx="0">
                  <c:v>2016</c:v>
                </c:pt>
                <c:pt idx="1">
                  <c:v>2017</c:v>
                </c:pt>
              </c:numCache>
            </c:numRef>
          </c:cat>
          <c:val>
            <c:numRef>
              <c:f>Ideas!$B$4:$B$5</c:f>
              <c:numCache>
                <c:formatCode>General</c:formatCode>
                <c:ptCount val="2"/>
                <c:pt idx="0">
                  <c:v>0</c:v>
                </c:pt>
                <c:pt idx="1">
                  <c:v>944</c:v>
                </c:pt>
              </c:numCache>
            </c:numRef>
          </c:val>
          <c:smooth val="0"/>
          <c:extLst xmlns:c16r2="http://schemas.microsoft.com/office/drawing/2015/06/chart">
            <c:ext xmlns:c16="http://schemas.microsoft.com/office/drawing/2014/chart" uri="{C3380CC4-5D6E-409C-BE32-E72D297353CC}">
              <c16:uniqueId val="{00000000-534F-4269-BBC0-1B9113BCF426}"/>
            </c:ext>
          </c:extLst>
        </c:ser>
        <c:dLbls>
          <c:showLegendKey val="0"/>
          <c:showVal val="0"/>
          <c:showCatName val="0"/>
          <c:showSerName val="0"/>
          <c:showPercent val="0"/>
          <c:showBubbleSize val="0"/>
        </c:dLbls>
        <c:smooth val="0"/>
        <c:axId val="158329056"/>
        <c:axId val="158329448"/>
      </c:lineChart>
      <c:catAx>
        <c:axId val="158329056"/>
        <c:scaling>
          <c:orientation val="minMax"/>
        </c:scaling>
        <c:delete val="0"/>
        <c:axPos val="b"/>
        <c:numFmt formatCode="General" sourceLinked="1"/>
        <c:majorTickMark val="none"/>
        <c:minorTickMark val="none"/>
        <c:tickLblPos val="nextTo"/>
        <c:crossAx val="158329448"/>
        <c:crosses val="autoZero"/>
        <c:auto val="1"/>
        <c:lblAlgn val="ctr"/>
        <c:lblOffset val="100"/>
        <c:noMultiLvlLbl val="0"/>
      </c:catAx>
      <c:valAx>
        <c:axId val="158329448"/>
        <c:scaling>
          <c:orientation val="minMax"/>
        </c:scaling>
        <c:delete val="0"/>
        <c:axPos val="l"/>
        <c:majorGridlines/>
        <c:numFmt formatCode="General" sourceLinked="1"/>
        <c:majorTickMark val="none"/>
        <c:minorTickMark val="none"/>
        <c:tickLblPos val="nextTo"/>
        <c:spPr>
          <a:ln w="9525">
            <a:noFill/>
          </a:ln>
        </c:spPr>
        <c:crossAx val="158329056"/>
        <c:crosses val="autoZero"/>
        <c:crossBetween val="between"/>
      </c:valAx>
    </c:plotArea>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100"/>
          </a:pPr>
          <a:endParaRPr lang="es-CO"/>
        </a:p>
      </c:txPr>
    </c:title>
    <c:autoTitleDeleted val="0"/>
    <c:plotArea>
      <c:layout/>
      <c:lineChart>
        <c:grouping val="stacked"/>
        <c:varyColors val="0"/>
        <c:ser>
          <c:idx val="0"/>
          <c:order val="0"/>
          <c:tx>
            <c:strRef>
              <c:f>Ideas!$B$7</c:f>
              <c:strCache>
                <c:ptCount val="1"/>
                <c:pt idx="0">
                  <c:v>Organizaciones comunales y sociales con proyectos financiados, beneficiadas</c:v>
                </c:pt>
              </c:strCache>
            </c:strRef>
          </c:tx>
          <c:marker>
            <c:symbol val="none"/>
          </c:marker>
          <c:dLbls>
            <c:dLbl>
              <c:idx val="1"/>
              <c:layout/>
              <c:tx>
                <c:rich>
                  <a:bodyPr/>
                  <a:lstStyle/>
                  <a:p>
                    <a:r>
                      <a:rPr lang="en-US"/>
                      <a:t>68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471-4012-A642-7F178F7684E9}"/>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Ideas!$A$8:$A$9</c:f>
              <c:numCache>
                <c:formatCode>General</c:formatCode>
                <c:ptCount val="2"/>
                <c:pt idx="0">
                  <c:v>2016</c:v>
                </c:pt>
                <c:pt idx="1">
                  <c:v>2017</c:v>
                </c:pt>
              </c:numCache>
            </c:numRef>
          </c:cat>
          <c:val>
            <c:numRef>
              <c:f>Ideas!$B$8:$B$9</c:f>
              <c:numCache>
                <c:formatCode>General</c:formatCode>
                <c:ptCount val="2"/>
                <c:pt idx="0">
                  <c:v>0</c:v>
                </c:pt>
                <c:pt idx="1">
                  <c:v>67</c:v>
                </c:pt>
              </c:numCache>
            </c:numRef>
          </c:val>
          <c:smooth val="0"/>
          <c:extLst xmlns:c16r2="http://schemas.microsoft.com/office/drawing/2015/06/chart">
            <c:ext xmlns:c16="http://schemas.microsoft.com/office/drawing/2014/chart" uri="{C3380CC4-5D6E-409C-BE32-E72D297353CC}">
              <c16:uniqueId val="{00000001-9471-4012-A642-7F178F7684E9}"/>
            </c:ext>
          </c:extLst>
        </c:ser>
        <c:dLbls>
          <c:showLegendKey val="0"/>
          <c:showVal val="0"/>
          <c:showCatName val="0"/>
          <c:showSerName val="0"/>
          <c:showPercent val="0"/>
          <c:showBubbleSize val="0"/>
        </c:dLbls>
        <c:smooth val="0"/>
        <c:axId val="158330232"/>
        <c:axId val="158781960"/>
      </c:lineChart>
      <c:catAx>
        <c:axId val="158330232"/>
        <c:scaling>
          <c:orientation val="minMax"/>
        </c:scaling>
        <c:delete val="0"/>
        <c:axPos val="b"/>
        <c:numFmt formatCode="General" sourceLinked="1"/>
        <c:majorTickMark val="none"/>
        <c:minorTickMark val="none"/>
        <c:tickLblPos val="nextTo"/>
        <c:crossAx val="158781960"/>
        <c:crosses val="autoZero"/>
        <c:auto val="1"/>
        <c:lblAlgn val="ctr"/>
        <c:lblOffset val="100"/>
        <c:noMultiLvlLbl val="0"/>
      </c:catAx>
      <c:valAx>
        <c:axId val="158781960"/>
        <c:scaling>
          <c:orientation val="minMax"/>
        </c:scaling>
        <c:delete val="0"/>
        <c:axPos val="l"/>
        <c:majorGridlines/>
        <c:numFmt formatCode="General" sourceLinked="1"/>
        <c:majorTickMark val="none"/>
        <c:minorTickMark val="none"/>
        <c:tickLblPos val="nextTo"/>
        <c:spPr>
          <a:ln w="9525">
            <a:noFill/>
          </a:ln>
        </c:spPr>
        <c:crossAx val="158330232"/>
        <c:crosses val="autoZero"/>
        <c:crossBetween val="between"/>
      </c:valAx>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100"/>
          </a:pPr>
          <a:endParaRPr lang="es-CO"/>
        </a:p>
      </c:txPr>
    </c:title>
    <c:autoTitleDeleted val="0"/>
    <c:plotArea>
      <c:layout/>
      <c:lineChart>
        <c:grouping val="stacked"/>
        <c:varyColors val="0"/>
        <c:ser>
          <c:idx val="0"/>
          <c:order val="0"/>
          <c:tx>
            <c:strRef>
              <c:f>Pobreza!$B$7</c:f>
              <c:strCache>
                <c:ptCount val="1"/>
                <c:pt idx="0">
                  <c:v>Hogares asesorados mediante gestores rurales   </c:v>
                </c:pt>
              </c:strCache>
            </c:strRef>
          </c:tx>
          <c:marker>
            <c:symbol val="none"/>
          </c:marker>
          <c:dLbls>
            <c:dLbl>
              <c:idx val="1"/>
              <c:layout/>
              <c:tx>
                <c:rich>
                  <a:bodyPr/>
                  <a:lstStyle/>
                  <a:p>
                    <a:r>
                      <a:rPr lang="en-US"/>
                      <a:t>8530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107-43CA-8DAC-5D46C7D02CBA}"/>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Pobreza!$A$8:$A$9</c:f>
              <c:numCache>
                <c:formatCode>General</c:formatCode>
                <c:ptCount val="2"/>
                <c:pt idx="0">
                  <c:v>2016</c:v>
                </c:pt>
                <c:pt idx="1">
                  <c:v>2017</c:v>
                </c:pt>
              </c:numCache>
            </c:numRef>
          </c:cat>
          <c:val>
            <c:numRef>
              <c:f>Pobreza!$B$8:$B$9</c:f>
              <c:numCache>
                <c:formatCode>General</c:formatCode>
                <c:ptCount val="2"/>
                <c:pt idx="0">
                  <c:v>4540</c:v>
                </c:pt>
                <c:pt idx="1">
                  <c:v>8520</c:v>
                </c:pt>
              </c:numCache>
            </c:numRef>
          </c:val>
          <c:smooth val="0"/>
          <c:extLst xmlns:c16r2="http://schemas.microsoft.com/office/drawing/2015/06/chart">
            <c:ext xmlns:c16="http://schemas.microsoft.com/office/drawing/2014/chart" uri="{C3380CC4-5D6E-409C-BE32-E72D297353CC}">
              <c16:uniqueId val="{00000001-B107-43CA-8DAC-5D46C7D02CBA}"/>
            </c:ext>
          </c:extLst>
        </c:ser>
        <c:dLbls>
          <c:showLegendKey val="0"/>
          <c:showVal val="0"/>
          <c:showCatName val="0"/>
          <c:showSerName val="0"/>
          <c:showPercent val="0"/>
          <c:showBubbleSize val="0"/>
        </c:dLbls>
        <c:smooth val="0"/>
        <c:axId val="155967944"/>
        <c:axId val="158030672"/>
      </c:lineChart>
      <c:catAx>
        <c:axId val="155967944"/>
        <c:scaling>
          <c:orientation val="minMax"/>
        </c:scaling>
        <c:delete val="0"/>
        <c:axPos val="b"/>
        <c:numFmt formatCode="General" sourceLinked="1"/>
        <c:majorTickMark val="none"/>
        <c:minorTickMark val="none"/>
        <c:tickLblPos val="nextTo"/>
        <c:crossAx val="158030672"/>
        <c:crosses val="autoZero"/>
        <c:auto val="1"/>
        <c:lblAlgn val="ctr"/>
        <c:lblOffset val="100"/>
        <c:noMultiLvlLbl val="0"/>
      </c:catAx>
      <c:valAx>
        <c:axId val="158030672"/>
        <c:scaling>
          <c:orientation val="minMax"/>
        </c:scaling>
        <c:delete val="0"/>
        <c:axPos val="l"/>
        <c:majorGridlines/>
        <c:numFmt formatCode="General" sourceLinked="1"/>
        <c:majorTickMark val="none"/>
        <c:minorTickMark val="none"/>
        <c:tickLblPos val="nextTo"/>
        <c:spPr>
          <a:ln w="9525">
            <a:noFill/>
          </a:ln>
        </c:spPr>
        <c:crossAx val="155967944"/>
        <c:crosses val="autoZero"/>
        <c:crossBetween val="between"/>
      </c:valAx>
    </c:plotArea>
    <c:plotVisOnly val="1"/>
    <c:dispBlanksAs val="zero"/>
    <c:showDLblsOverMax val="0"/>
  </c:chart>
  <c:txPr>
    <a:bodyPr/>
    <a:lstStyle/>
    <a:p>
      <a:pPr>
        <a:defRPr sz="1100">
          <a:latin typeface="Arial" pitchFamily="34" charset="0"/>
          <a:cs typeface="Arial" pitchFamily="34" charset="0"/>
        </a:defRPr>
      </a:pPr>
      <a:endParaRPr lang="es-C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100"/>
          </a:pPr>
          <a:endParaRPr lang="es-CO"/>
        </a:p>
      </c:txPr>
    </c:title>
    <c:autoTitleDeleted val="0"/>
    <c:plotArea>
      <c:layout/>
      <c:lineChart>
        <c:grouping val="stacked"/>
        <c:varyColors val="0"/>
        <c:ser>
          <c:idx val="0"/>
          <c:order val="0"/>
          <c:tx>
            <c:strRef>
              <c:f>LGTBI!$B$2</c:f>
              <c:strCache>
                <c:ptCount val="1"/>
                <c:pt idx="0">
                  <c:v>Encuentros subregionales de población LGTBI    </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LGTBI!$A$3:$A$5</c:f>
              <c:strCache>
                <c:ptCount val="3"/>
                <c:pt idx="0">
                  <c:v>Línea base</c:v>
                </c:pt>
                <c:pt idx="1">
                  <c:v>2016</c:v>
                </c:pt>
                <c:pt idx="2">
                  <c:v>2017</c:v>
                </c:pt>
              </c:strCache>
            </c:strRef>
          </c:cat>
          <c:val>
            <c:numRef>
              <c:f>LGTBI!$B$3:$B$5</c:f>
              <c:numCache>
                <c:formatCode>General</c:formatCode>
                <c:ptCount val="3"/>
                <c:pt idx="0">
                  <c:v>0</c:v>
                </c:pt>
                <c:pt idx="1">
                  <c:v>1</c:v>
                </c:pt>
                <c:pt idx="2">
                  <c:v>10</c:v>
                </c:pt>
              </c:numCache>
            </c:numRef>
          </c:val>
          <c:smooth val="0"/>
          <c:extLst xmlns:c16r2="http://schemas.microsoft.com/office/drawing/2015/06/chart">
            <c:ext xmlns:c16="http://schemas.microsoft.com/office/drawing/2014/chart" uri="{C3380CC4-5D6E-409C-BE32-E72D297353CC}">
              <c16:uniqueId val="{00000000-3D71-48E4-9B7E-139EB1B53BD2}"/>
            </c:ext>
          </c:extLst>
        </c:ser>
        <c:dLbls>
          <c:showLegendKey val="0"/>
          <c:showVal val="0"/>
          <c:showCatName val="0"/>
          <c:showSerName val="0"/>
          <c:showPercent val="0"/>
          <c:showBubbleSize val="0"/>
        </c:dLbls>
        <c:smooth val="0"/>
        <c:axId val="158031456"/>
        <c:axId val="158031848"/>
      </c:lineChart>
      <c:catAx>
        <c:axId val="158031456"/>
        <c:scaling>
          <c:orientation val="minMax"/>
        </c:scaling>
        <c:delete val="0"/>
        <c:axPos val="b"/>
        <c:numFmt formatCode="General" sourceLinked="1"/>
        <c:majorTickMark val="none"/>
        <c:minorTickMark val="none"/>
        <c:tickLblPos val="nextTo"/>
        <c:txPr>
          <a:bodyPr/>
          <a:lstStyle/>
          <a:p>
            <a:pPr>
              <a:defRPr>
                <a:latin typeface="Arial" pitchFamily="34" charset="0"/>
                <a:cs typeface="Arial" pitchFamily="34" charset="0"/>
              </a:defRPr>
            </a:pPr>
            <a:endParaRPr lang="es-CO"/>
          </a:p>
        </c:txPr>
        <c:crossAx val="158031848"/>
        <c:crosses val="autoZero"/>
        <c:auto val="1"/>
        <c:lblAlgn val="ctr"/>
        <c:lblOffset val="100"/>
        <c:noMultiLvlLbl val="0"/>
      </c:catAx>
      <c:valAx>
        <c:axId val="158031848"/>
        <c:scaling>
          <c:orientation val="minMax"/>
        </c:scaling>
        <c:delete val="0"/>
        <c:axPos val="l"/>
        <c:majorGridlines/>
        <c:numFmt formatCode="General" sourceLinked="1"/>
        <c:majorTickMark val="none"/>
        <c:minorTickMark val="none"/>
        <c:tickLblPos val="nextTo"/>
        <c:spPr>
          <a:ln w="9525">
            <a:noFill/>
          </a:ln>
        </c:spPr>
        <c:crossAx val="158031456"/>
        <c:crosses val="autoZero"/>
        <c:crossBetween val="between"/>
      </c:valAx>
    </c:plotArea>
    <c:plotVisOnly val="1"/>
    <c:dispBlanksAs val="zero"/>
    <c:showDLblsOverMax val="0"/>
  </c:chart>
  <c:txPr>
    <a:bodyPr/>
    <a:lstStyle/>
    <a:p>
      <a:pPr>
        <a:defRPr>
          <a:latin typeface="Arial" pitchFamily="34" charset="0"/>
          <a:cs typeface="Arial" pitchFamily="34" charset="0"/>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a:t>Espacios de concertación y formación</a:t>
            </a:r>
          </a:p>
        </c:rich>
      </c:tx>
      <c:layout/>
      <c:overlay val="0"/>
    </c:title>
    <c:autoTitleDeleted val="0"/>
    <c:plotArea>
      <c:layout/>
      <c:lineChart>
        <c:grouping val="stacked"/>
        <c:varyColors val="0"/>
        <c:ser>
          <c:idx val="0"/>
          <c:order val="0"/>
          <c:tx>
            <c:strRef>
              <c:f>LGTBI!$B$7</c:f>
              <c:strCache>
                <c:ptCount val="1"/>
                <c:pt idx="0">
                  <c:v>Espacios de concertación y formación que incluyen a la población LGTBI en el departamento de Antioquia  </c:v>
                </c:pt>
              </c:strCache>
            </c:strRef>
          </c:tx>
          <c:marker>
            <c:symbol val="none"/>
          </c:marker>
          <c:dLbls>
            <c:dLbl>
              <c:idx val="2"/>
              <c:layout/>
              <c:tx>
                <c:rich>
                  <a:bodyPr/>
                  <a:lstStyle/>
                  <a:p>
                    <a:r>
                      <a:rPr lang="en-US"/>
                      <a:t>52</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951-44BB-A70D-7FC6FCFF446B}"/>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LGTBI!$A$8:$A$10</c:f>
              <c:strCache>
                <c:ptCount val="3"/>
                <c:pt idx="0">
                  <c:v>Línea base</c:v>
                </c:pt>
                <c:pt idx="1">
                  <c:v>2016</c:v>
                </c:pt>
                <c:pt idx="2">
                  <c:v>2017</c:v>
                </c:pt>
              </c:strCache>
            </c:strRef>
          </c:cat>
          <c:val>
            <c:numRef>
              <c:f>LGTBI!$B$8:$B$10</c:f>
              <c:numCache>
                <c:formatCode>General</c:formatCode>
                <c:ptCount val="3"/>
                <c:pt idx="0">
                  <c:v>0</c:v>
                </c:pt>
                <c:pt idx="1">
                  <c:v>5</c:v>
                </c:pt>
                <c:pt idx="2">
                  <c:v>41</c:v>
                </c:pt>
              </c:numCache>
            </c:numRef>
          </c:val>
          <c:smooth val="0"/>
          <c:extLst xmlns:c16r2="http://schemas.microsoft.com/office/drawing/2015/06/chart">
            <c:ext xmlns:c16="http://schemas.microsoft.com/office/drawing/2014/chart" uri="{C3380CC4-5D6E-409C-BE32-E72D297353CC}">
              <c16:uniqueId val="{00000001-F951-44BB-A70D-7FC6FCFF446B}"/>
            </c:ext>
          </c:extLst>
        </c:ser>
        <c:dLbls>
          <c:showLegendKey val="0"/>
          <c:showVal val="0"/>
          <c:showCatName val="0"/>
          <c:showSerName val="0"/>
          <c:showPercent val="0"/>
          <c:showBubbleSize val="0"/>
        </c:dLbls>
        <c:smooth val="0"/>
        <c:axId val="158032632"/>
        <c:axId val="158033024"/>
      </c:lineChart>
      <c:catAx>
        <c:axId val="158032632"/>
        <c:scaling>
          <c:orientation val="minMax"/>
        </c:scaling>
        <c:delete val="0"/>
        <c:axPos val="b"/>
        <c:numFmt formatCode="General" sourceLinked="1"/>
        <c:majorTickMark val="none"/>
        <c:minorTickMark val="none"/>
        <c:tickLblPos val="nextTo"/>
        <c:crossAx val="158033024"/>
        <c:crosses val="autoZero"/>
        <c:auto val="1"/>
        <c:lblAlgn val="ctr"/>
        <c:lblOffset val="100"/>
        <c:noMultiLvlLbl val="0"/>
      </c:catAx>
      <c:valAx>
        <c:axId val="158033024"/>
        <c:scaling>
          <c:orientation val="minMax"/>
        </c:scaling>
        <c:delete val="0"/>
        <c:axPos val="l"/>
        <c:majorGridlines/>
        <c:numFmt formatCode="General" sourceLinked="1"/>
        <c:majorTickMark val="none"/>
        <c:minorTickMark val="none"/>
        <c:tickLblPos val="nextTo"/>
        <c:spPr>
          <a:ln w="9525">
            <a:noFill/>
          </a:ln>
        </c:spPr>
        <c:crossAx val="158032632"/>
        <c:crosses val="autoZero"/>
        <c:crossBetween val="between"/>
      </c:valAx>
    </c:plotArea>
    <c:plotVisOnly val="1"/>
    <c:dispBlanksAs val="zero"/>
    <c:showDLblsOverMax val="0"/>
  </c:chart>
  <c:txPr>
    <a:bodyPr/>
    <a:lstStyle/>
    <a:p>
      <a:pPr>
        <a:defRPr>
          <a:latin typeface="Arial "/>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cked"/>
        <c:varyColors val="0"/>
        <c:ser>
          <c:idx val="0"/>
          <c:order val="0"/>
          <c:tx>
            <c:strRef>
              <c:f>LGTBI!$B$12</c:f>
              <c:strCache>
                <c:ptCount val="1"/>
                <c:pt idx="0">
                  <c:v>Alianzas público privadas implementadas </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LGTBI!$A$13:$A$15</c:f>
              <c:strCache>
                <c:ptCount val="3"/>
                <c:pt idx="0">
                  <c:v>Línea base</c:v>
                </c:pt>
                <c:pt idx="1">
                  <c:v>2016</c:v>
                </c:pt>
                <c:pt idx="2">
                  <c:v>2017</c:v>
                </c:pt>
              </c:strCache>
            </c:strRef>
          </c:cat>
          <c:val>
            <c:numRef>
              <c:f>LGTBI!$B$13:$B$15</c:f>
              <c:numCache>
                <c:formatCode>General</c:formatCode>
                <c:ptCount val="3"/>
                <c:pt idx="0">
                  <c:v>0</c:v>
                </c:pt>
                <c:pt idx="1">
                  <c:v>1</c:v>
                </c:pt>
                <c:pt idx="2">
                  <c:v>1</c:v>
                </c:pt>
              </c:numCache>
            </c:numRef>
          </c:val>
          <c:smooth val="0"/>
          <c:extLst xmlns:c16r2="http://schemas.microsoft.com/office/drawing/2015/06/chart">
            <c:ext xmlns:c16="http://schemas.microsoft.com/office/drawing/2014/chart" uri="{C3380CC4-5D6E-409C-BE32-E72D297353CC}">
              <c16:uniqueId val="{00000000-5CAD-44B1-9B5C-E5E86DF04C2C}"/>
            </c:ext>
          </c:extLst>
        </c:ser>
        <c:dLbls>
          <c:showLegendKey val="0"/>
          <c:showVal val="0"/>
          <c:showCatName val="0"/>
          <c:showSerName val="0"/>
          <c:showPercent val="0"/>
          <c:showBubbleSize val="0"/>
        </c:dLbls>
        <c:smooth val="0"/>
        <c:axId val="158033808"/>
        <c:axId val="158533512"/>
      </c:lineChart>
      <c:catAx>
        <c:axId val="158033808"/>
        <c:scaling>
          <c:orientation val="minMax"/>
        </c:scaling>
        <c:delete val="0"/>
        <c:axPos val="b"/>
        <c:numFmt formatCode="General" sourceLinked="1"/>
        <c:majorTickMark val="none"/>
        <c:minorTickMark val="none"/>
        <c:tickLblPos val="nextTo"/>
        <c:crossAx val="158533512"/>
        <c:crosses val="autoZero"/>
        <c:auto val="1"/>
        <c:lblAlgn val="ctr"/>
        <c:lblOffset val="100"/>
        <c:noMultiLvlLbl val="0"/>
      </c:catAx>
      <c:valAx>
        <c:axId val="158533512"/>
        <c:scaling>
          <c:orientation val="minMax"/>
        </c:scaling>
        <c:delete val="0"/>
        <c:axPos val="l"/>
        <c:majorGridlines/>
        <c:numFmt formatCode="General" sourceLinked="1"/>
        <c:majorTickMark val="none"/>
        <c:minorTickMark val="none"/>
        <c:tickLblPos val="nextTo"/>
        <c:spPr>
          <a:ln w="9525">
            <a:noFill/>
          </a:ln>
        </c:spPr>
        <c:crossAx val="158033808"/>
        <c:crosses val="autoZero"/>
        <c:crossBetween val="between"/>
      </c:valAx>
    </c:plotArea>
    <c:plotVisOnly val="1"/>
    <c:dispBlanksAs val="zero"/>
    <c:showDLblsOverMax val="0"/>
  </c:chart>
  <c:txPr>
    <a:bodyPr/>
    <a:lstStyle/>
    <a:p>
      <a:pPr>
        <a:defRPr sz="1050"/>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100"/>
          </a:pPr>
          <a:endParaRPr lang="es-CO"/>
        </a:p>
      </c:txPr>
    </c:title>
    <c:autoTitleDeleted val="0"/>
    <c:plotArea>
      <c:layout/>
      <c:lineChart>
        <c:grouping val="stacked"/>
        <c:varyColors val="0"/>
        <c:ser>
          <c:idx val="0"/>
          <c:order val="0"/>
          <c:tx>
            <c:strRef>
              <c:f>LGTBI!$B$17</c:f>
              <c:strCache>
                <c:ptCount val="1"/>
                <c:pt idx="0">
                  <c:v>Campañas comunicacionales diseñadas e implementadas  </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LGTBI!$A$18:$A$20</c:f>
              <c:strCache>
                <c:ptCount val="3"/>
                <c:pt idx="0">
                  <c:v>Línea base</c:v>
                </c:pt>
                <c:pt idx="1">
                  <c:v>2016</c:v>
                </c:pt>
                <c:pt idx="2">
                  <c:v>2017</c:v>
                </c:pt>
              </c:strCache>
            </c:strRef>
          </c:cat>
          <c:val>
            <c:numRef>
              <c:f>LGTBI!$B$18:$B$20</c:f>
              <c:numCache>
                <c:formatCode>General</c:formatCode>
                <c:ptCount val="3"/>
                <c:pt idx="0">
                  <c:v>0</c:v>
                </c:pt>
                <c:pt idx="1">
                  <c:v>1</c:v>
                </c:pt>
                <c:pt idx="2">
                  <c:v>2</c:v>
                </c:pt>
              </c:numCache>
            </c:numRef>
          </c:val>
          <c:smooth val="0"/>
          <c:extLst xmlns:c16r2="http://schemas.microsoft.com/office/drawing/2015/06/chart">
            <c:ext xmlns:c16="http://schemas.microsoft.com/office/drawing/2014/chart" uri="{C3380CC4-5D6E-409C-BE32-E72D297353CC}">
              <c16:uniqueId val="{00000000-C192-420B-A3FE-69B03D606CE3}"/>
            </c:ext>
          </c:extLst>
        </c:ser>
        <c:dLbls>
          <c:showLegendKey val="0"/>
          <c:showVal val="0"/>
          <c:showCatName val="0"/>
          <c:showSerName val="0"/>
          <c:showPercent val="0"/>
          <c:showBubbleSize val="0"/>
        </c:dLbls>
        <c:smooth val="0"/>
        <c:axId val="158534296"/>
        <c:axId val="158534688"/>
      </c:lineChart>
      <c:catAx>
        <c:axId val="158534296"/>
        <c:scaling>
          <c:orientation val="minMax"/>
        </c:scaling>
        <c:delete val="0"/>
        <c:axPos val="b"/>
        <c:numFmt formatCode="General" sourceLinked="1"/>
        <c:majorTickMark val="none"/>
        <c:minorTickMark val="none"/>
        <c:tickLblPos val="nextTo"/>
        <c:crossAx val="158534688"/>
        <c:crosses val="autoZero"/>
        <c:auto val="1"/>
        <c:lblAlgn val="ctr"/>
        <c:lblOffset val="100"/>
        <c:noMultiLvlLbl val="0"/>
      </c:catAx>
      <c:valAx>
        <c:axId val="158534688"/>
        <c:scaling>
          <c:orientation val="minMax"/>
        </c:scaling>
        <c:delete val="0"/>
        <c:axPos val="l"/>
        <c:majorGridlines/>
        <c:numFmt formatCode="General" sourceLinked="1"/>
        <c:majorTickMark val="none"/>
        <c:minorTickMark val="none"/>
        <c:tickLblPos val="nextTo"/>
        <c:spPr>
          <a:ln w="9525">
            <a:noFill/>
          </a:ln>
        </c:spPr>
        <c:crossAx val="158534296"/>
        <c:crosses val="autoZero"/>
        <c:crossBetween val="between"/>
      </c:valAx>
    </c:plotArea>
    <c:plotVisOnly val="1"/>
    <c:dispBlanksAs val="zero"/>
    <c:showDLblsOverMax val="0"/>
  </c:chart>
  <c:txPr>
    <a:bodyPr/>
    <a:lstStyle/>
    <a:p>
      <a:pPr>
        <a:defRPr>
          <a:latin typeface="Arial "/>
        </a:defRPr>
      </a:pPr>
      <a:endParaRPr lang="es-C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050"/>
          </a:pPr>
          <a:endParaRPr lang="es-CO"/>
        </a:p>
      </c:txPr>
    </c:title>
    <c:autoTitleDeleted val="0"/>
    <c:plotArea>
      <c:layout/>
      <c:lineChart>
        <c:grouping val="stacked"/>
        <c:varyColors val="0"/>
        <c:ser>
          <c:idx val="0"/>
          <c:order val="0"/>
          <c:tx>
            <c:strRef>
              <c:f>LGTBI!$B$22</c:f>
              <c:strCache>
                <c:ptCount val="1"/>
                <c:pt idx="0">
                  <c:v>Grupos de investigación creados  </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LGTBI!$A$23:$A$25</c:f>
              <c:strCache>
                <c:ptCount val="3"/>
                <c:pt idx="0">
                  <c:v>Línea base</c:v>
                </c:pt>
                <c:pt idx="1">
                  <c:v>2016</c:v>
                </c:pt>
                <c:pt idx="2">
                  <c:v>2017</c:v>
                </c:pt>
              </c:strCache>
            </c:strRef>
          </c:cat>
          <c:val>
            <c:numRef>
              <c:f>LGTBI!$B$23:$B$25</c:f>
              <c:numCache>
                <c:formatCode>General</c:formatCode>
                <c:ptCount val="3"/>
                <c:pt idx="0">
                  <c:v>0</c:v>
                </c:pt>
                <c:pt idx="1">
                  <c:v>0</c:v>
                </c:pt>
                <c:pt idx="2">
                  <c:v>1</c:v>
                </c:pt>
              </c:numCache>
            </c:numRef>
          </c:val>
          <c:smooth val="0"/>
          <c:extLst xmlns:c16r2="http://schemas.microsoft.com/office/drawing/2015/06/chart">
            <c:ext xmlns:c16="http://schemas.microsoft.com/office/drawing/2014/chart" uri="{C3380CC4-5D6E-409C-BE32-E72D297353CC}">
              <c16:uniqueId val="{00000000-D6C8-4DCB-A44C-8BCCE1EF2DEC}"/>
            </c:ext>
          </c:extLst>
        </c:ser>
        <c:dLbls>
          <c:showLegendKey val="0"/>
          <c:showVal val="0"/>
          <c:showCatName val="0"/>
          <c:showSerName val="0"/>
          <c:showPercent val="0"/>
          <c:showBubbleSize val="0"/>
        </c:dLbls>
        <c:smooth val="0"/>
        <c:axId val="158535472"/>
        <c:axId val="158535864"/>
      </c:lineChart>
      <c:catAx>
        <c:axId val="158535472"/>
        <c:scaling>
          <c:orientation val="minMax"/>
        </c:scaling>
        <c:delete val="0"/>
        <c:axPos val="b"/>
        <c:numFmt formatCode="General" sourceLinked="1"/>
        <c:majorTickMark val="none"/>
        <c:minorTickMark val="none"/>
        <c:tickLblPos val="nextTo"/>
        <c:crossAx val="158535864"/>
        <c:crosses val="autoZero"/>
        <c:auto val="1"/>
        <c:lblAlgn val="ctr"/>
        <c:lblOffset val="100"/>
        <c:noMultiLvlLbl val="0"/>
      </c:catAx>
      <c:valAx>
        <c:axId val="158535864"/>
        <c:scaling>
          <c:orientation val="minMax"/>
        </c:scaling>
        <c:delete val="0"/>
        <c:axPos val="l"/>
        <c:majorGridlines/>
        <c:numFmt formatCode="General" sourceLinked="1"/>
        <c:majorTickMark val="none"/>
        <c:minorTickMark val="none"/>
        <c:tickLblPos val="nextTo"/>
        <c:spPr>
          <a:ln w="9525">
            <a:noFill/>
          </a:ln>
        </c:spPr>
        <c:crossAx val="158535472"/>
        <c:crosses val="autoZero"/>
        <c:crossBetween val="between"/>
      </c:valAx>
    </c:plotArea>
    <c:plotVisOnly val="1"/>
    <c:dispBlanksAs val="zero"/>
    <c:showDLblsOverMax val="0"/>
  </c:chart>
  <c:txPr>
    <a:bodyPr/>
    <a:lstStyle/>
    <a:p>
      <a:pPr>
        <a:defRPr>
          <a:latin typeface="Arial "/>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Territorios intervenidos en planeación y presupuesto participativo </a:t>
            </a:r>
          </a:p>
        </c:rich>
      </c:tx>
      <c:layout/>
      <c:overlay val="0"/>
    </c:title>
    <c:autoTitleDeleted val="0"/>
    <c:plotArea>
      <c:layout/>
      <c:lineChart>
        <c:grouping val="stacked"/>
        <c:varyColors val="0"/>
        <c:ser>
          <c:idx val="0"/>
          <c:order val="0"/>
          <c:tx>
            <c:strRef>
              <c:f>Convites!$B$2</c:f>
              <c:strCache>
                <c:ptCount val="1"/>
                <c:pt idx="0">
                  <c:v>Territorios intervenidos en planeación y presupuesto participativo </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Convites!$A$3:$A$5</c:f>
              <c:strCache>
                <c:ptCount val="3"/>
                <c:pt idx="0">
                  <c:v>Línea base</c:v>
                </c:pt>
                <c:pt idx="1">
                  <c:v>2016</c:v>
                </c:pt>
                <c:pt idx="2">
                  <c:v>2017</c:v>
                </c:pt>
              </c:strCache>
            </c:strRef>
          </c:cat>
          <c:val>
            <c:numRef>
              <c:f>Convites!$B$3:$B$5</c:f>
              <c:numCache>
                <c:formatCode>General</c:formatCode>
                <c:ptCount val="3"/>
                <c:pt idx="0">
                  <c:v>0</c:v>
                </c:pt>
                <c:pt idx="1">
                  <c:v>5</c:v>
                </c:pt>
                <c:pt idx="2">
                  <c:v>36</c:v>
                </c:pt>
              </c:numCache>
            </c:numRef>
          </c:val>
          <c:smooth val="0"/>
          <c:extLst xmlns:c16r2="http://schemas.microsoft.com/office/drawing/2015/06/chart">
            <c:ext xmlns:c16="http://schemas.microsoft.com/office/drawing/2014/chart" uri="{C3380CC4-5D6E-409C-BE32-E72D297353CC}">
              <c16:uniqueId val="{00000000-9A35-49D0-84B1-D9708C2E9A46}"/>
            </c:ext>
          </c:extLst>
        </c:ser>
        <c:dLbls>
          <c:showLegendKey val="0"/>
          <c:showVal val="0"/>
          <c:showCatName val="0"/>
          <c:showSerName val="0"/>
          <c:showPercent val="0"/>
          <c:showBubbleSize val="0"/>
        </c:dLbls>
        <c:smooth val="0"/>
        <c:axId val="158326704"/>
        <c:axId val="158327096"/>
      </c:lineChart>
      <c:catAx>
        <c:axId val="158326704"/>
        <c:scaling>
          <c:orientation val="minMax"/>
        </c:scaling>
        <c:delete val="0"/>
        <c:axPos val="b"/>
        <c:numFmt formatCode="General" sourceLinked="1"/>
        <c:majorTickMark val="none"/>
        <c:minorTickMark val="none"/>
        <c:tickLblPos val="nextTo"/>
        <c:crossAx val="158327096"/>
        <c:crosses val="autoZero"/>
        <c:auto val="1"/>
        <c:lblAlgn val="ctr"/>
        <c:lblOffset val="100"/>
        <c:noMultiLvlLbl val="0"/>
      </c:catAx>
      <c:valAx>
        <c:axId val="158327096"/>
        <c:scaling>
          <c:orientation val="minMax"/>
        </c:scaling>
        <c:delete val="0"/>
        <c:axPos val="l"/>
        <c:majorGridlines/>
        <c:numFmt formatCode="General" sourceLinked="1"/>
        <c:majorTickMark val="none"/>
        <c:minorTickMark val="none"/>
        <c:tickLblPos val="nextTo"/>
        <c:spPr>
          <a:ln w="9525">
            <a:noFill/>
          </a:ln>
        </c:spPr>
        <c:crossAx val="158326704"/>
        <c:crosses val="autoZero"/>
        <c:crossBetween val="between"/>
      </c:valAx>
    </c:plotArea>
    <c:plotVisOnly val="1"/>
    <c:dispBlanksAs val="zero"/>
    <c:showDLblsOverMax val="0"/>
  </c:chart>
  <c:txPr>
    <a:bodyPr/>
    <a:lstStyle/>
    <a:p>
      <a:pPr>
        <a:defRPr sz="1100"/>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a:t>Fortalecimiento y creación de consejos de participación ciudadana y control social </a:t>
            </a:r>
          </a:p>
        </c:rich>
      </c:tx>
      <c:layout/>
      <c:overlay val="0"/>
    </c:title>
    <c:autoTitleDeleted val="0"/>
    <c:plotArea>
      <c:layout/>
      <c:lineChart>
        <c:grouping val="stacked"/>
        <c:varyColors val="0"/>
        <c:ser>
          <c:idx val="0"/>
          <c:order val="0"/>
          <c:tx>
            <c:strRef>
              <c:f>Parti!$B$2</c:f>
              <c:strCache>
                <c:ptCount val="1"/>
                <c:pt idx="0">
                  <c:v>Fortalecimiento</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Parti!$A$3:$A$5</c:f>
              <c:strCache>
                <c:ptCount val="3"/>
                <c:pt idx="0">
                  <c:v>Línea base</c:v>
                </c:pt>
                <c:pt idx="1">
                  <c:v>2016</c:v>
                </c:pt>
                <c:pt idx="2">
                  <c:v>2017</c:v>
                </c:pt>
              </c:strCache>
            </c:strRef>
          </c:cat>
          <c:val>
            <c:numRef>
              <c:f>Parti!$B$3:$B$5</c:f>
              <c:numCache>
                <c:formatCode>General</c:formatCode>
                <c:ptCount val="3"/>
                <c:pt idx="0">
                  <c:v>76</c:v>
                </c:pt>
                <c:pt idx="1">
                  <c:v>76</c:v>
                </c:pt>
                <c:pt idx="2">
                  <c:v>14</c:v>
                </c:pt>
              </c:numCache>
            </c:numRef>
          </c:val>
          <c:smooth val="0"/>
          <c:extLst xmlns:c16r2="http://schemas.microsoft.com/office/drawing/2015/06/chart">
            <c:ext xmlns:c16="http://schemas.microsoft.com/office/drawing/2014/chart" uri="{C3380CC4-5D6E-409C-BE32-E72D297353CC}">
              <c16:uniqueId val="{00000000-466E-43B0-BB29-43960610D8C0}"/>
            </c:ext>
          </c:extLst>
        </c:ser>
        <c:dLbls>
          <c:showLegendKey val="0"/>
          <c:showVal val="0"/>
          <c:showCatName val="0"/>
          <c:showSerName val="0"/>
          <c:showPercent val="0"/>
          <c:showBubbleSize val="0"/>
        </c:dLbls>
        <c:smooth val="0"/>
        <c:axId val="158327880"/>
        <c:axId val="158328272"/>
      </c:lineChart>
      <c:catAx>
        <c:axId val="158327880"/>
        <c:scaling>
          <c:orientation val="minMax"/>
        </c:scaling>
        <c:delete val="0"/>
        <c:axPos val="b"/>
        <c:numFmt formatCode="General" sourceLinked="1"/>
        <c:majorTickMark val="none"/>
        <c:minorTickMark val="none"/>
        <c:tickLblPos val="nextTo"/>
        <c:crossAx val="158328272"/>
        <c:crosses val="autoZero"/>
        <c:auto val="1"/>
        <c:lblAlgn val="ctr"/>
        <c:lblOffset val="100"/>
        <c:noMultiLvlLbl val="0"/>
      </c:catAx>
      <c:valAx>
        <c:axId val="158328272"/>
        <c:scaling>
          <c:orientation val="minMax"/>
        </c:scaling>
        <c:delete val="0"/>
        <c:axPos val="l"/>
        <c:majorGridlines/>
        <c:numFmt formatCode="General" sourceLinked="1"/>
        <c:majorTickMark val="none"/>
        <c:minorTickMark val="none"/>
        <c:tickLblPos val="nextTo"/>
        <c:spPr>
          <a:ln w="9525">
            <a:noFill/>
          </a:ln>
        </c:spPr>
        <c:crossAx val="158327880"/>
        <c:crosses val="autoZero"/>
        <c:crossBetween val="between"/>
      </c:valAx>
    </c:plotArea>
    <c:plotVisOnly val="1"/>
    <c:dispBlanksAs val="zero"/>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281" y="1125481"/>
            <a:ext cx="10361851" cy="2394232"/>
          </a:xfrm>
        </p:spPr>
        <p:txBody>
          <a:bodyPr anchor="b"/>
          <a:lstStyle>
            <a:lvl1pPr algn="ctr">
              <a:defRPr sz="7100"/>
            </a:lvl1pPr>
          </a:lstStyle>
          <a:p>
            <a:r>
              <a:rPr lang="es-ES_tradnl"/>
              <a:t>Clic para editar título</a:t>
            </a:r>
            <a:endParaRPr lang="en-US" dirty="0"/>
          </a:p>
        </p:txBody>
      </p:sp>
      <p:sp>
        <p:nvSpPr>
          <p:cNvPr id="3" name="Subtitle 2"/>
          <p:cNvSpPr>
            <a:spLocks noGrp="1"/>
          </p:cNvSpPr>
          <p:nvPr>
            <p:ph type="subTitle" idx="1"/>
          </p:nvPr>
        </p:nvSpPr>
        <p:spPr>
          <a:xfrm>
            <a:off x="1523802" y="3612044"/>
            <a:ext cx="9142810" cy="1660361"/>
          </a:xfrm>
        </p:spPr>
        <p:txBody>
          <a:bodyPr/>
          <a:lstStyle>
            <a:lvl1pPr marL="0" indent="0" algn="ctr">
              <a:buNone/>
              <a:defRPr sz="2900"/>
            </a:lvl1pPr>
            <a:lvl2pPr marL="544754" indent="0" algn="ctr">
              <a:buNone/>
              <a:defRPr sz="2400"/>
            </a:lvl2pPr>
            <a:lvl3pPr marL="1089508" indent="0" algn="ctr">
              <a:buNone/>
              <a:defRPr sz="2100"/>
            </a:lvl3pPr>
            <a:lvl4pPr marL="1634261" indent="0" algn="ctr">
              <a:buNone/>
              <a:defRPr sz="1900"/>
            </a:lvl4pPr>
            <a:lvl5pPr marL="2179015" indent="0" algn="ctr">
              <a:buNone/>
              <a:defRPr sz="1900"/>
            </a:lvl5pPr>
            <a:lvl6pPr marL="2723769" indent="0" algn="ctr">
              <a:buNone/>
              <a:defRPr sz="1900"/>
            </a:lvl6pPr>
            <a:lvl7pPr marL="3268523" indent="0" algn="ctr">
              <a:buNone/>
              <a:defRPr sz="1900"/>
            </a:lvl7pPr>
            <a:lvl8pPr marL="3813277" indent="0" algn="ctr">
              <a:buNone/>
              <a:defRPr sz="1900"/>
            </a:lvl8pPr>
            <a:lvl9pPr marL="4358030" indent="0" algn="ctr">
              <a:buNone/>
              <a:defRPr sz="19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5" y="366139"/>
            <a:ext cx="2628558" cy="5827982"/>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838093" y="366139"/>
            <a:ext cx="7733293" cy="5827982"/>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742" y="1714491"/>
            <a:ext cx="10514231" cy="2860661"/>
          </a:xfrm>
        </p:spPr>
        <p:txBody>
          <a:bodyPr anchor="b"/>
          <a:lstStyle>
            <a:lvl1pPr>
              <a:defRPr sz="7100"/>
            </a:lvl1pPr>
          </a:lstStyle>
          <a:p>
            <a:r>
              <a:rPr lang="es-ES_tradnl"/>
              <a:t>Clic para editar título</a:t>
            </a:r>
            <a:endParaRPr lang="en-US" dirty="0"/>
          </a:p>
        </p:txBody>
      </p:sp>
      <p:sp>
        <p:nvSpPr>
          <p:cNvPr id="3" name="Text Placeholder 2"/>
          <p:cNvSpPr>
            <a:spLocks noGrp="1"/>
          </p:cNvSpPr>
          <p:nvPr>
            <p:ph type="body" idx="1"/>
          </p:nvPr>
        </p:nvSpPr>
        <p:spPr>
          <a:xfrm>
            <a:off x="831742" y="4602215"/>
            <a:ext cx="10514231" cy="1504354"/>
          </a:xfrm>
        </p:spPr>
        <p:txBody>
          <a:bodyPr/>
          <a:lstStyle>
            <a:lvl1pPr marL="0" indent="0">
              <a:buNone/>
              <a:defRPr sz="2900">
                <a:solidFill>
                  <a:schemeClr val="tx1"/>
                </a:solidFill>
              </a:defRPr>
            </a:lvl1pPr>
            <a:lvl2pPr marL="544754" indent="0">
              <a:buNone/>
              <a:defRPr sz="2400">
                <a:solidFill>
                  <a:schemeClr val="tx1">
                    <a:tint val="75000"/>
                  </a:schemeClr>
                </a:solidFill>
              </a:defRPr>
            </a:lvl2pPr>
            <a:lvl3pPr marL="1089508" indent="0">
              <a:buNone/>
              <a:defRPr sz="2100">
                <a:solidFill>
                  <a:schemeClr val="tx1">
                    <a:tint val="75000"/>
                  </a:schemeClr>
                </a:solidFill>
              </a:defRPr>
            </a:lvl3pPr>
            <a:lvl4pPr marL="1634261" indent="0">
              <a:buNone/>
              <a:defRPr sz="1900">
                <a:solidFill>
                  <a:schemeClr val="tx1">
                    <a:tint val="75000"/>
                  </a:schemeClr>
                </a:solidFill>
              </a:defRPr>
            </a:lvl4pPr>
            <a:lvl5pPr marL="2179015" indent="0">
              <a:buNone/>
              <a:defRPr sz="1900">
                <a:solidFill>
                  <a:schemeClr val="tx1">
                    <a:tint val="75000"/>
                  </a:schemeClr>
                </a:solidFill>
              </a:defRPr>
            </a:lvl5pPr>
            <a:lvl6pPr marL="2723769" indent="0">
              <a:buNone/>
              <a:defRPr sz="1900">
                <a:solidFill>
                  <a:schemeClr val="tx1">
                    <a:tint val="75000"/>
                  </a:schemeClr>
                </a:solidFill>
              </a:defRPr>
            </a:lvl6pPr>
            <a:lvl7pPr marL="3268523" indent="0">
              <a:buNone/>
              <a:defRPr sz="1900">
                <a:solidFill>
                  <a:schemeClr val="tx1">
                    <a:tint val="75000"/>
                  </a:schemeClr>
                </a:solidFill>
              </a:defRPr>
            </a:lvl7pPr>
            <a:lvl8pPr marL="3813277" indent="0">
              <a:buNone/>
              <a:defRPr sz="1900">
                <a:solidFill>
                  <a:schemeClr val="tx1">
                    <a:tint val="75000"/>
                  </a:schemeClr>
                </a:solidFill>
              </a:defRPr>
            </a:lvl8pPr>
            <a:lvl9pPr marL="4358030" indent="0">
              <a:buNone/>
              <a:defRPr sz="19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838091" y="1830696"/>
            <a:ext cx="5180926" cy="436342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6171396" y="1830696"/>
            <a:ext cx="5180926" cy="436342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679" y="366143"/>
            <a:ext cx="10514231" cy="1329245"/>
          </a:xfrm>
        </p:spPr>
        <p:txBody>
          <a:bodyPr/>
          <a:lstStyle/>
          <a:p>
            <a:r>
              <a:rPr lang="es-ES_tradnl"/>
              <a:t>Clic para editar título</a:t>
            </a:r>
            <a:endParaRPr lang="en-US" dirty="0"/>
          </a:p>
        </p:txBody>
      </p:sp>
      <p:sp>
        <p:nvSpPr>
          <p:cNvPr id="3" name="Text Placeholder 2"/>
          <p:cNvSpPr>
            <a:spLocks noGrp="1"/>
          </p:cNvSpPr>
          <p:nvPr>
            <p:ph type="body" idx="1"/>
          </p:nvPr>
        </p:nvSpPr>
        <p:spPr>
          <a:xfrm>
            <a:off x="839680" y="1685833"/>
            <a:ext cx="5157115" cy="826201"/>
          </a:xfrm>
        </p:spPr>
        <p:txBody>
          <a:bodyPr anchor="b"/>
          <a:lstStyle>
            <a:lvl1pPr marL="0" indent="0">
              <a:buNone/>
              <a:defRPr sz="2900" b="1"/>
            </a:lvl1pPr>
            <a:lvl2pPr marL="544754" indent="0">
              <a:buNone/>
              <a:defRPr sz="2400" b="1"/>
            </a:lvl2pPr>
            <a:lvl3pPr marL="1089508" indent="0">
              <a:buNone/>
              <a:defRPr sz="2100" b="1"/>
            </a:lvl3pPr>
            <a:lvl4pPr marL="1634261" indent="0">
              <a:buNone/>
              <a:defRPr sz="1900" b="1"/>
            </a:lvl4pPr>
            <a:lvl5pPr marL="2179015" indent="0">
              <a:buNone/>
              <a:defRPr sz="1900" b="1"/>
            </a:lvl5pPr>
            <a:lvl6pPr marL="2723769" indent="0">
              <a:buNone/>
              <a:defRPr sz="1900" b="1"/>
            </a:lvl6pPr>
            <a:lvl7pPr marL="3268523" indent="0">
              <a:buNone/>
              <a:defRPr sz="1900" b="1"/>
            </a:lvl7pPr>
            <a:lvl8pPr marL="3813277" indent="0">
              <a:buNone/>
              <a:defRPr sz="1900" b="1"/>
            </a:lvl8pPr>
            <a:lvl9pPr marL="4358030" indent="0">
              <a:buNone/>
              <a:defRPr sz="1900" b="1"/>
            </a:lvl9pPr>
          </a:lstStyle>
          <a:p>
            <a:pPr lvl="0"/>
            <a:r>
              <a:rPr lang="es-ES_tradnl"/>
              <a:t>Haga clic para modificar el estilo de texto del patrón</a:t>
            </a:r>
          </a:p>
        </p:txBody>
      </p:sp>
      <p:sp>
        <p:nvSpPr>
          <p:cNvPr id="4" name="Content Placeholder 3"/>
          <p:cNvSpPr>
            <a:spLocks noGrp="1"/>
          </p:cNvSpPr>
          <p:nvPr>
            <p:ph sz="half" idx="2"/>
          </p:nvPr>
        </p:nvSpPr>
        <p:spPr>
          <a:xfrm>
            <a:off x="839680" y="2512034"/>
            <a:ext cx="5157115" cy="369482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171399" y="1685833"/>
            <a:ext cx="5182513" cy="826201"/>
          </a:xfrm>
        </p:spPr>
        <p:txBody>
          <a:bodyPr anchor="b"/>
          <a:lstStyle>
            <a:lvl1pPr marL="0" indent="0">
              <a:buNone/>
              <a:defRPr sz="2900" b="1"/>
            </a:lvl1pPr>
            <a:lvl2pPr marL="544754" indent="0">
              <a:buNone/>
              <a:defRPr sz="2400" b="1"/>
            </a:lvl2pPr>
            <a:lvl3pPr marL="1089508" indent="0">
              <a:buNone/>
              <a:defRPr sz="2100" b="1"/>
            </a:lvl3pPr>
            <a:lvl4pPr marL="1634261" indent="0">
              <a:buNone/>
              <a:defRPr sz="1900" b="1"/>
            </a:lvl4pPr>
            <a:lvl5pPr marL="2179015" indent="0">
              <a:buNone/>
              <a:defRPr sz="1900" b="1"/>
            </a:lvl5pPr>
            <a:lvl6pPr marL="2723769" indent="0">
              <a:buNone/>
              <a:defRPr sz="1900" b="1"/>
            </a:lvl6pPr>
            <a:lvl7pPr marL="3268523" indent="0">
              <a:buNone/>
              <a:defRPr sz="1900" b="1"/>
            </a:lvl7pPr>
            <a:lvl8pPr marL="3813277" indent="0">
              <a:buNone/>
              <a:defRPr sz="1900" b="1"/>
            </a:lvl8pPr>
            <a:lvl9pPr marL="4358030" indent="0">
              <a:buNone/>
              <a:defRPr sz="19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71399" y="2512034"/>
            <a:ext cx="5182513" cy="369482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679" y="458470"/>
            <a:ext cx="3931725" cy="1604645"/>
          </a:xfrm>
        </p:spPr>
        <p:txBody>
          <a:bodyPr anchor="b"/>
          <a:lstStyle>
            <a:lvl1pPr>
              <a:defRPr sz="3800"/>
            </a:lvl1pPr>
          </a:lstStyle>
          <a:p>
            <a:r>
              <a:rPr lang="es-ES_tradnl"/>
              <a:t>Clic para editar título</a:t>
            </a:r>
            <a:endParaRPr lang="en-US" dirty="0"/>
          </a:p>
        </p:txBody>
      </p:sp>
      <p:sp>
        <p:nvSpPr>
          <p:cNvPr id="3" name="Content Placeholder 2"/>
          <p:cNvSpPr>
            <a:spLocks noGrp="1"/>
          </p:cNvSpPr>
          <p:nvPr>
            <p:ph idx="1"/>
          </p:nvPr>
        </p:nvSpPr>
        <p:spPr>
          <a:xfrm>
            <a:off x="5182513" y="990171"/>
            <a:ext cx="6171397" cy="488716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839679" y="2063115"/>
            <a:ext cx="3931725" cy="3822176"/>
          </a:xfrm>
        </p:spPr>
        <p:txBody>
          <a:bodyPr/>
          <a:lstStyle>
            <a:lvl1pPr marL="0" indent="0">
              <a:buNone/>
              <a:defRPr sz="1900"/>
            </a:lvl1pPr>
            <a:lvl2pPr marL="544754" indent="0">
              <a:buNone/>
              <a:defRPr sz="1700"/>
            </a:lvl2pPr>
            <a:lvl3pPr marL="1089508" indent="0">
              <a:buNone/>
              <a:defRPr sz="1400"/>
            </a:lvl3pPr>
            <a:lvl4pPr marL="1634261" indent="0">
              <a:buNone/>
              <a:defRPr sz="1200"/>
            </a:lvl4pPr>
            <a:lvl5pPr marL="2179015" indent="0">
              <a:buNone/>
              <a:defRPr sz="1200"/>
            </a:lvl5pPr>
            <a:lvl6pPr marL="2723769" indent="0">
              <a:buNone/>
              <a:defRPr sz="1200"/>
            </a:lvl6pPr>
            <a:lvl7pPr marL="3268523" indent="0">
              <a:buNone/>
              <a:defRPr sz="1200"/>
            </a:lvl7pPr>
            <a:lvl8pPr marL="3813277" indent="0">
              <a:buNone/>
              <a:defRPr sz="1200"/>
            </a:lvl8pPr>
            <a:lvl9pPr marL="4358030" indent="0">
              <a:buNone/>
              <a:defRPr sz="12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679" y="458470"/>
            <a:ext cx="3931725" cy="1604645"/>
          </a:xfrm>
        </p:spPr>
        <p:txBody>
          <a:bodyPr anchor="b"/>
          <a:lstStyle>
            <a:lvl1pPr>
              <a:defRPr sz="3800"/>
            </a:lvl1pPr>
          </a:lstStyle>
          <a:p>
            <a:r>
              <a:rPr lang="es-ES_tradnl"/>
              <a:t>Clic para editar título</a:t>
            </a:r>
            <a:endParaRPr lang="en-US" dirty="0"/>
          </a:p>
        </p:txBody>
      </p:sp>
      <p:sp>
        <p:nvSpPr>
          <p:cNvPr id="3" name="Picture Placeholder 2"/>
          <p:cNvSpPr>
            <a:spLocks noGrp="1" noChangeAspect="1"/>
          </p:cNvSpPr>
          <p:nvPr>
            <p:ph type="pic" idx="1"/>
          </p:nvPr>
        </p:nvSpPr>
        <p:spPr>
          <a:xfrm>
            <a:off x="5182513" y="990171"/>
            <a:ext cx="6171397" cy="4887163"/>
          </a:xfrm>
        </p:spPr>
        <p:txBody>
          <a:bodyPr anchor="t"/>
          <a:lstStyle>
            <a:lvl1pPr marL="0" indent="0">
              <a:buNone/>
              <a:defRPr sz="3800"/>
            </a:lvl1pPr>
            <a:lvl2pPr marL="544754" indent="0">
              <a:buNone/>
              <a:defRPr sz="3300"/>
            </a:lvl2pPr>
            <a:lvl3pPr marL="1089508" indent="0">
              <a:buNone/>
              <a:defRPr sz="2900"/>
            </a:lvl3pPr>
            <a:lvl4pPr marL="1634261" indent="0">
              <a:buNone/>
              <a:defRPr sz="2400"/>
            </a:lvl4pPr>
            <a:lvl5pPr marL="2179015" indent="0">
              <a:buNone/>
              <a:defRPr sz="2400"/>
            </a:lvl5pPr>
            <a:lvl6pPr marL="2723769" indent="0">
              <a:buNone/>
              <a:defRPr sz="2400"/>
            </a:lvl6pPr>
            <a:lvl7pPr marL="3268523" indent="0">
              <a:buNone/>
              <a:defRPr sz="2400"/>
            </a:lvl7pPr>
            <a:lvl8pPr marL="3813277" indent="0">
              <a:buNone/>
              <a:defRPr sz="2400"/>
            </a:lvl8pPr>
            <a:lvl9pPr marL="4358030" indent="0">
              <a:buNone/>
              <a:defRPr sz="24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839679" y="2063115"/>
            <a:ext cx="3931725" cy="3822176"/>
          </a:xfrm>
        </p:spPr>
        <p:txBody>
          <a:bodyPr/>
          <a:lstStyle>
            <a:lvl1pPr marL="0" indent="0">
              <a:buNone/>
              <a:defRPr sz="1900"/>
            </a:lvl1pPr>
            <a:lvl2pPr marL="544754" indent="0">
              <a:buNone/>
              <a:defRPr sz="1700"/>
            </a:lvl2pPr>
            <a:lvl3pPr marL="1089508" indent="0">
              <a:buNone/>
              <a:defRPr sz="1400"/>
            </a:lvl3pPr>
            <a:lvl4pPr marL="1634261" indent="0">
              <a:buNone/>
              <a:defRPr sz="1200"/>
            </a:lvl4pPr>
            <a:lvl5pPr marL="2179015" indent="0">
              <a:buNone/>
              <a:defRPr sz="1200"/>
            </a:lvl5pPr>
            <a:lvl6pPr marL="2723769" indent="0">
              <a:buNone/>
              <a:defRPr sz="1200"/>
            </a:lvl6pPr>
            <a:lvl7pPr marL="3268523" indent="0">
              <a:buNone/>
              <a:defRPr sz="1200"/>
            </a:lvl7pPr>
            <a:lvl8pPr marL="3813277" indent="0">
              <a:buNone/>
              <a:defRPr sz="1200"/>
            </a:lvl8pPr>
            <a:lvl9pPr marL="4358030" indent="0">
              <a:buNone/>
              <a:defRPr sz="12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3A5E1490-2CA5-D04F-AA16-87534E8AA897}" type="datetimeFigureOut">
              <a:rPr lang="es-ES_tradnl" smtClean="0"/>
              <a:pPr/>
              <a:t>26/01/2018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9507837-9550-2342-9B5A-DC54C5BE50A0}"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6143"/>
            <a:ext cx="10514231" cy="1329245"/>
          </a:xfrm>
          <a:prstGeom prst="rect">
            <a:avLst/>
          </a:prstGeom>
        </p:spPr>
        <p:txBody>
          <a:bodyPr vert="horz" lIns="108951" tIns="54475" rIns="108951" bIns="54475"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838091" y="1830696"/>
            <a:ext cx="10514231" cy="4363425"/>
          </a:xfrm>
          <a:prstGeom prst="rect">
            <a:avLst/>
          </a:prstGeom>
        </p:spPr>
        <p:txBody>
          <a:bodyPr vert="horz" lIns="108951" tIns="54475" rIns="108951" bIns="54475"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838091" y="6374010"/>
            <a:ext cx="2742843" cy="366139"/>
          </a:xfrm>
          <a:prstGeom prst="rect">
            <a:avLst/>
          </a:prstGeom>
        </p:spPr>
        <p:txBody>
          <a:bodyPr vert="horz" lIns="108951" tIns="54475" rIns="108951" bIns="54475" rtlCol="0" anchor="ctr"/>
          <a:lstStyle>
            <a:lvl1pPr algn="l">
              <a:defRPr sz="1400">
                <a:solidFill>
                  <a:schemeClr val="tx1">
                    <a:tint val="75000"/>
                  </a:schemeClr>
                </a:solidFill>
              </a:defRPr>
            </a:lvl1pPr>
          </a:lstStyle>
          <a:p>
            <a:fld id="{3A5E1490-2CA5-D04F-AA16-87534E8AA897}" type="datetimeFigureOut">
              <a:rPr lang="es-ES_tradnl" smtClean="0"/>
              <a:pPr/>
              <a:t>26/01/2018</a:t>
            </a:fld>
            <a:endParaRPr lang="es-ES_tradnl"/>
          </a:p>
        </p:txBody>
      </p:sp>
      <p:sp>
        <p:nvSpPr>
          <p:cNvPr id="5" name="Footer Placeholder 4"/>
          <p:cNvSpPr>
            <a:spLocks noGrp="1"/>
          </p:cNvSpPr>
          <p:nvPr>
            <p:ph type="ftr" sz="quarter" idx="3"/>
          </p:nvPr>
        </p:nvSpPr>
        <p:spPr>
          <a:xfrm>
            <a:off x="4038075" y="6374010"/>
            <a:ext cx="4114264" cy="366139"/>
          </a:xfrm>
          <a:prstGeom prst="rect">
            <a:avLst/>
          </a:prstGeom>
        </p:spPr>
        <p:txBody>
          <a:bodyPr vert="horz" lIns="108951" tIns="54475" rIns="108951" bIns="54475" rtlCol="0" anchor="ctr"/>
          <a:lstStyle>
            <a:lvl1pPr algn="ctr">
              <a:defRPr sz="14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609480" y="6374010"/>
            <a:ext cx="2742843" cy="366139"/>
          </a:xfrm>
          <a:prstGeom prst="rect">
            <a:avLst/>
          </a:prstGeom>
        </p:spPr>
        <p:txBody>
          <a:bodyPr vert="horz" lIns="108951" tIns="54475" rIns="108951" bIns="54475" rtlCol="0" anchor="ctr"/>
          <a:lstStyle>
            <a:lvl1pPr algn="r">
              <a:defRPr sz="1400">
                <a:solidFill>
                  <a:schemeClr val="tx1">
                    <a:tint val="75000"/>
                  </a:schemeClr>
                </a:solidFill>
              </a:defRPr>
            </a:lvl1pPr>
          </a:lstStyle>
          <a:p>
            <a:fld id="{89507837-9550-2342-9B5A-DC54C5BE50A0}" type="slidenum">
              <a:rPr lang="es-ES_tradnl" smtClean="0"/>
              <a:pPr/>
              <a:t>‹Nº›</a:t>
            </a:fld>
            <a:endParaRPr lang="es-ES_tradnl"/>
          </a:p>
        </p:txBody>
      </p:sp>
    </p:spTree>
    <p:extLst>
      <p:ext uri="{BB962C8B-B14F-4D97-AF65-F5344CB8AC3E}">
        <p14:creationId xmlns:p14="http://schemas.microsoft.com/office/powerpoint/2010/main" val="1801830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89508" rtl="0" eaLnBrk="1" latinLnBrk="0" hangingPunct="1">
        <a:lnSpc>
          <a:spcPct val="90000"/>
        </a:lnSpc>
        <a:spcBef>
          <a:spcPct val="0"/>
        </a:spcBef>
        <a:buNone/>
        <a:defRPr sz="5200" kern="1200">
          <a:solidFill>
            <a:schemeClr val="tx1"/>
          </a:solidFill>
          <a:latin typeface="+mj-lt"/>
          <a:ea typeface="+mj-ea"/>
          <a:cs typeface="+mj-cs"/>
        </a:defRPr>
      </a:lvl1pPr>
    </p:titleStyle>
    <p:bodyStyle>
      <a:lvl1pPr marL="272377" indent="-272377" algn="l" defTabSz="1089508" rtl="0" eaLnBrk="1" latinLnBrk="0" hangingPunct="1">
        <a:lnSpc>
          <a:spcPct val="90000"/>
        </a:lnSpc>
        <a:spcBef>
          <a:spcPts val="1192"/>
        </a:spcBef>
        <a:buFont typeface="Arial" panose="020B0604020202020204" pitchFamily="34" charset="0"/>
        <a:buChar char="•"/>
        <a:defRPr sz="3300" kern="1200">
          <a:solidFill>
            <a:schemeClr val="tx1"/>
          </a:solidFill>
          <a:latin typeface="+mn-lt"/>
          <a:ea typeface="+mn-ea"/>
          <a:cs typeface="+mn-cs"/>
        </a:defRPr>
      </a:lvl1pPr>
      <a:lvl2pPr marL="817131" indent="-272377" algn="l" defTabSz="1089508" rtl="0" eaLnBrk="1" latinLnBrk="0" hangingPunct="1">
        <a:lnSpc>
          <a:spcPct val="90000"/>
        </a:lnSpc>
        <a:spcBef>
          <a:spcPts val="596"/>
        </a:spcBef>
        <a:buFont typeface="Arial" panose="020B0604020202020204" pitchFamily="34" charset="0"/>
        <a:buChar char="•"/>
        <a:defRPr sz="2900" kern="1200">
          <a:solidFill>
            <a:schemeClr val="tx1"/>
          </a:solidFill>
          <a:latin typeface="+mn-lt"/>
          <a:ea typeface="+mn-ea"/>
          <a:cs typeface="+mn-cs"/>
        </a:defRPr>
      </a:lvl2pPr>
      <a:lvl3pPr marL="1361885" indent="-272377" algn="l" defTabSz="1089508" rtl="0" eaLnBrk="1" latinLnBrk="0" hangingPunct="1">
        <a:lnSpc>
          <a:spcPct val="90000"/>
        </a:lnSpc>
        <a:spcBef>
          <a:spcPts val="596"/>
        </a:spcBef>
        <a:buFont typeface="Arial" panose="020B0604020202020204" pitchFamily="34" charset="0"/>
        <a:buChar char="•"/>
        <a:defRPr sz="2400" kern="1200">
          <a:solidFill>
            <a:schemeClr val="tx1"/>
          </a:solidFill>
          <a:latin typeface="+mn-lt"/>
          <a:ea typeface="+mn-ea"/>
          <a:cs typeface="+mn-cs"/>
        </a:defRPr>
      </a:lvl3pPr>
      <a:lvl4pPr marL="1906638" indent="-272377" algn="l" defTabSz="1089508" rtl="0" eaLnBrk="1" latinLnBrk="0" hangingPunct="1">
        <a:lnSpc>
          <a:spcPct val="90000"/>
        </a:lnSpc>
        <a:spcBef>
          <a:spcPts val="596"/>
        </a:spcBef>
        <a:buFont typeface="Arial" panose="020B0604020202020204" pitchFamily="34" charset="0"/>
        <a:buChar char="•"/>
        <a:defRPr sz="2100" kern="1200">
          <a:solidFill>
            <a:schemeClr val="tx1"/>
          </a:solidFill>
          <a:latin typeface="+mn-lt"/>
          <a:ea typeface="+mn-ea"/>
          <a:cs typeface="+mn-cs"/>
        </a:defRPr>
      </a:lvl4pPr>
      <a:lvl5pPr marL="2451392" indent="-272377" algn="l" defTabSz="1089508" rtl="0" eaLnBrk="1" latinLnBrk="0" hangingPunct="1">
        <a:lnSpc>
          <a:spcPct val="90000"/>
        </a:lnSpc>
        <a:spcBef>
          <a:spcPts val="596"/>
        </a:spcBef>
        <a:buFont typeface="Arial" panose="020B0604020202020204" pitchFamily="34" charset="0"/>
        <a:buChar char="•"/>
        <a:defRPr sz="2100" kern="1200">
          <a:solidFill>
            <a:schemeClr val="tx1"/>
          </a:solidFill>
          <a:latin typeface="+mn-lt"/>
          <a:ea typeface="+mn-ea"/>
          <a:cs typeface="+mn-cs"/>
        </a:defRPr>
      </a:lvl5pPr>
      <a:lvl6pPr marL="2996146" indent="-272377" algn="l" defTabSz="1089508" rtl="0" eaLnBrk="1" latinLnBrk="0" hangingPunct="1">
        <a:lnSpc>
          <a:spcPct val="90000"/>
        </a:lnSpc>
        <a:spcBef>
          <a:spcPts val="596"/>
        </a:spcBef>
        <a:buFont typeface="Arial" panose="020B0604020202020204" pitchFamily="34" charset="0"/>
        <a:buChar char="•"/>
        <a:defRPr sz="2100" kern="1200">
          <a:solidFill>
            <a:schemeClr val="tx1"/>
          </a:solidFill>
          <a:latin typeface="+mn-lt"/>
          <a:ea typeface="+mn-ea"/>
          <a:cs typeface="+mn-cs"/>
        </a:defRPr>
      </a:lvl6pPr>
      <a:lvl7pPr marL="3540900" indent="-272377" algn="l" defTabSz="1089508" rtl="0" eaLnBrk="1" latinLnBrk="0" hangingPunct="1">
        <a:lnSpc>
          <a:spcPct val="90000"/>
        </a:lnSpc>
        <a:spcBef>
          <a:spcPts val="596"/>
        </a:spcBef>
        <a:buFont typeface="Arial" panose="020B0604020202020204" pitchFamily="34" charset="0"/>
        <a:buChar char="•"/>
        <a:defRPr sz="2100" kern="1200">
          <a:solidFill>
            <a:schemeClr val="tx1"/>
          </a:solidFill>
          <a:latin typeface="+mn-lt"/>
          <a:ea typeface="+mn-ea"/>
          <a:cs typeface="+mn-cs"/>
        </a:defRPr>
      </a:lvl7pPr>
      <a:lvl8pPr marL="4085654" indent="-272377" algn="l" defTabSz="1089508" rtl="0" eaLnBrk="1" latinLnBrk="0" hangingPunct="1">
        <a:lnSpc>
          <a:spcPct val="90000"/>
        </a:lnSpc>
        <a:spcBef>
          <a:spcPts val="596"/>
        </a:spcBef>
        <a:buFont typeface="Arial" panose="020B0604020202020204" pitchFamily="34" charset="0"/>
        <a:buChar char="•"/>
        <a:defRPr sz="2100" kern="1200">
          <a:solidFill>
            <a:schemeClr val="tx1"/>
          </a:solidFill>
          <a:latin typeface="+mn-lt"/>
          <a:ea typeface="+mn-ea"/>
          <a:cs typeface="+mn-cs"/>
        </a:defRPr>
      </a:lvl8pPr>
      <a:lvl9pPr marL="4630407" indent="-272377" algn="l" defTabSz="1089508" rtl="0" eaLnBrk="1" latinLnBrk="0" hangingPunct="1">
        <a:lnSpc>
          <a:spcPct val="90000"/>
        </a:lnSpc>
        <a:spcBef>
          <a:spcPts val="596"/>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9508" rtl="0" eaLnBrk="1" latinLnBrk="0" hangingPunct="1">
        <a:defRPr sz="2100" kern="1200">
          <a:solidFill>
            <a:schemeClr val="tx1"/>
          </a:solidFill>
          <a:latin typeface="+mn-lt"/>
          <a:ea typeface="+mn-ea"/>
          <a:cs typeface="+mn-cs"/>
        </a:defRPr>
      </a:lvl1pPr>
      <a:lvl2pPr marL="544754" algn="l" defTabSz="1089508" rtl="0" eaLnBrk="1" latinLnBrk="0" hangingPunct="1">
        <a:defRPr sz="2100" kern="1200">
          <a:solidFill>
            <a:schemeClr val="tx1"/>
          </a:solidFill>
          <a:latin typeface="+mn-lt"/>
          <a:ea typeface="+mn-ea"/>
          <a:cs typeface="+mn-cs"/>
        </a:defRPr>
      </a:lvl2pPr>
      <a:lvl3pPr marL="1089508" algn="l" defTabSz="1089508" rtl="0" eaLnBrk="1" latinLnBrk="0" hangingPunct="1">
        <a:defRPr sz="2100" kern="1200">
          <a:solidFill>
            <a:schemeClr val="tx1"/>
          </a:solidFill>
          <a:latin typeface="+mn-lt"/>
          <a:ea typeface="+mn-ea"/>
          <a:cs typeface="+mn-cs"/>
        </a:defRPr>
      </a:lvl3pPr>
      <a:lvl4pPr marL="1634261" algn="l" defTabSz="1089508" rtl="0" eaLnBrk="1" latinLnBrk="0" hangingPunct="1">
        <a:defRPr sz="2100" kern="1200">
          <a:solidFill>
            <a:schemeClr val="tx1"/>
          </a:solidFill>
          <a:latin typeface="+mn-lt"/>
          <a:ea typeface="+mn-ea"/>
          <a:cs typeface="+mn-cs"/>
        </a:defRPr>
      </a:lvl4pPr>
      <a:lvl5pPr marL="2179015" algn="l" defTabSz="1089508" rtl="0" eaLnBrk="1" latinLnBrk="0" hangingPunct="1">
        <a:defRPr sz="2100" kern="1200">
          <a:solidFill>
            <a:schemeClr val="tx1"/>
          </a:solidFill>
          <a:latin typeface="+mn-lt"/>
          <a:ea typeface="+mn-ea"/>
          <a:cs typeface="+mn-cs"/>
        </a:defRPr>
      </a:lvl5pPr>
      <a:lvl6pPr marL="2723769" algn="l" defTabSz="1089508" rtl="0" eaLnBrk="1" latinLnBrk="0" hangingPunct="1">
        <a:defRPr sz="2100" kern="1200">
          <a:solidFill>
            <a:schemeClr val="tx1"/>
          </a:solidFill>
          <a:latin typeface="+mn-lt"/>
          <a:ea typeface="+mn-ea"/>
          <a:cs typeface="+mn-cs"/>
        </a:defRPr>
      </a:lvl6pPr>
      <a:lvl7pPr marL="3268523" algn="l" defTabSz="1089508" rtl="0" eaLnBrk="1" latinLnBrk="0" hangingPunct="1">
        <a:defRPr sz="2100" kern="1200">
          <a:solidFill>
            <a:schemeClr val="tx1"/>
          </a:solidFill>
          <a:latin typeface="+mn-lt"/>
          <a:ea typeface="+mn-ea"/>
          <a:cs typeface="+mn-cs"/>
        </a:defRPr>
      </a:lvl7pPr>
      <a:lvl8pPr marL="3813277" algn="l" defTabSz="1089508" rtl="0" eaLnBrk="1" latinLnBrk="0" hangingPunct="1">
        <a:defRPr sz="2100" kern="1200">
          <a:solidFill>
            <a:schemeClr val="tx1"/>
          </a:solidFill>
          <a:latin typeface="+mn-lt"/>
          <a:ea typeface="+mn-ea"/>
          <a:cs typeface="+mn-cs"/>
        </a:defRPr>
      </a:lvl8pPr>
      <a:lvl9pPr marL="4358030" algn="l" defTabSz="10895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6.png"/><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101544" y="1027417"/>
            <a:ext cx="10646647" cy="2352167"/>
          </a:xfrm>
          <a:prstGeom prst="rect">
            <a:avLst/>
          </a:prstGeom>
        </p:spPr>
        <p:txBody>
          <a:bodyPr vert="horz" lIns="108951" tIns="54475" rIns="108951" bIns="54475"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dirty="0">
                <a:solidFill>
                  <a:srgbClr val="0C6D1F"/>
                </a:solidFill>
                <a:cs typeface="Calibri"/>
              </a:rPr>
              <a:t/>
            </a:r>
            <a:br>
              <a:rPr lang="es-CO" dirty="0">
                <a:solidFill>
                  <a:srgbClr val="0C6D1F"/>
                </a:solidFill>
                <a:cs typeface="Calibri"/>
              </a:rPr>
            </a:br>
            <a:r>
              <a:rPr lang="es-CO" dirty="0">
                <a:solidFill>
                  <a:srgbClr val="0C6D1F"/>
                </a:solidFill>
                <a:cs typeface="Calibri"/>
              </a:rPr>
              <a:t/>
            </a:r>
            <a:br>
              <a:rPr lang="es-CO" dirty="0">
                <a:solidFill>
                  <a:srgbClr val="0C6D1F"/>
                </a:solidFill>
                <a:cs typeface="Calibri"/>
              </a:rPr>
            </a:br>
            <a:r>
              <a:rPr lang="es-CO" dirty="0">
                <a:solidFill>
                  <a:srgbClr val="0C6D1F"/>
                </a:solidFill>
                <a:cs typeface="Calibri"/>
              </a:rPr>
              <a:t/>
            </a:r>
            <a:br>
              <a:rPr lang="es-CO" dirty="0">
                <a:solidFill>
                  <a:srgbClr val="0C6D1F"/>
                </a:solidFill>
                <a:cs typeface="Calibri"/>
              </a:rPr>
            </a:br>
            <a:r>
              <a:rPr lang="es-CO" dirty="0">
                <a:solidFill>
                  <a:srgbClr val="0C6D1F"/>
                </a:solidFill>
                <a:cs typeface="Calibri"/>
              </a:rPr>
              <a:t/>
            </a:r>
            <a:br>
              <a:rPr lang="es-CO" dirty="0">
                <a:solidFill>
                  <a:srgbClr val="0C6D1F"/>
                </a:solidFill>
                <a:cs typeface="Calibri"/>
              </a:rPr>
            </a:br>
            <a:r>
              <a:rPr lang="es-CO" dirty="0">
                <a:solidFill>
                  <a:srgbClr val="0C6D1F"/>
                </a:solidFill>
                <a:cs typeface="Calibri"/>
              </a:rPr>
              <a:t/>
            </a:r>
            <a:br>
              <a:rPr lang="es-CO" dirty="0">
                <a:solidFill>
                  <a:srgbClr val="0C6D1F"/>
                </a:solidFill>
                <a:cs typeface="Calibri"/>
              </a:rPr>
            </a:br>
            <a:r>
              <a:rPr lang="es-CO" b="1" dirty="0">
                <a:solidFill>
                  <a:srgbClr val="0C6D1F"/>
                </a:solidFill>
                <a:latin typeface="Arial Narrow" panose="020B0606020202030204" pitchFamily="34" charset="0"/>
                <a:cs typeface="Calibri"/>
              </a:rPr>
              <a:t>RENDICIÓN DE CUENTAS  DICIEMBRE 2017</a:t>
            </a:r>
            <a:br>
              <a:rPr lang="es-CO" b="1" dirty="0">
                <a:solidFill>
                  <a:srgbClr val="0C6D1F"/>
                </a:solidFill>
                <a:latin typeface="Arial Narrow" panose="020B0606020202030204" pitchFamily="34" charset="0"/>
                <a:cs typeface="Calibri"/>
              </a:rPr>
            </a:br>
            <a:endParaRPr lang="es-ES" b="1" dirty="0">
              <a:solidFill>
                <a:srgbClr val="0C6D1F"/>
              </a:solidFill>
              <a:latin typeface="Arial Narrow" panose="020B0606020202030204" pitchFamily="34" charset="0"/>
              <a:cs typeface="Calibri"/>
            </a:endParaRPr>
          </a:p>
        </p:txBody>
      </p:sp>
      <p:sp>
        <p:nvSpPr>
          <p:cNvPr id="3" name="3 CuadroTexto"/>
          <p:cNvSpPr txBox="1"/>
          <p:nvPr/>
        </p:nvSpPr>
        <p:spPr>
          <a:xfrm>
            <a:off x="1163818" y="3028756"/>
            <a:ext cx="10584373" cy="2787670"/>
          </a:xfrm>
          <a:prstGeom prst="rect">
            <a:avLst/>
          </a:prstGeom>
          <a:noFill/>
        </p:spPr>
        <p:txBody>
          <a:bodyPr wrap="square" lIns="108951" tIns="54475" rIns="108951" bIns="54475">
            <a:spAutoFit/>
          </a:bodyPr>
          <a:lstStyle/>
          <a:p>
            <a:pPr algn="ctr">
              <a:defRPr/>
            </a:pPr>
            <a:r>
              <a:rPr lang="es-CO" sz="4800" b="1" dirty="0">
                <a:solidFill>
                  <a:srgbClr val="0C6D1F"/>
                </a:solidFill>
                <a:latin typeface="Arial Narrow" panose="020B0606020202030204" pitchFamily="34" charset="0"/>
                <a:cs typeface="Calibri"/>
              </a:rPr>
              <a:t>SECRETARÍA DE PARTICIPACIÓN CIUDADANA Y DESARROLLO SOCIAL</a:t>
            </a:r>
          </a:p>
          <a:p>
            <a:pPr algn="ctr">
              <a:defRPr/>
            </a:pPr>
            <a:endParaRPr lang="es-CO" sz="4800" b="1" dirty="0">
              <a:solidFill>
                <a:srgbClr val="0C6D1F"/>
              </a:solidFill>
              <a:latin typeface="Arial Narrow" panose="020B0606020202030204" pitchFamily="34" charset="0"/>
              <a:cs typeface="Calibri"/>
            </a:endParaRPr>
          </a:p>
          <a:p>
            <a:pPr algn="ctr">
              <a:defRPr/>
            </a:pPr>
            <a:r>
              <a:rPr lang="es-CO" sz="3000" b="1" dirty="0">
                <a:solidFill>
                  <a:srgbClr val="0C6D1F"/>
                </a:solidFill>
                <a:latin typeface="Arial Narrow" panose="020B0606020202030204" pitchFamily="34" charset="0"/>
                <a:cs typeface="Calibri"/>
              </a:rPr>
              <a:t>PLAN DE DESARROLLO ANTIOQUIA PIENSA EN GRANDE</a:t>
            </a:r>
          </a:p>
        </p:txBody>
      </p:sp>
    </p:spTree>
    <p:extLst>
      <p:ext uri="{BB962C8B-B14F-4D97-AF65-F5344CB8AC3E}">
        <p14:creationId xmlns:p14="http://schemas.microsoft.com/office/powerpoint/2010/main" val="76942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0634" y="387970"/>
            <a:ext cx="8338762" cy="941011"/>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7: Gobernanza y  buen gobierno</a:t>
            </a:r>
          </a:p>
          <a:p>
            <a:r>
              <a:rPr lang="es-CO" sz="1800" b="1" kern="0" dirty="0">
                <a:solidFill>
                  <a:sysClr val="window" lastClr="FFFFFF"/>
                </a:solidFill>
              </a:rPr>
              <a:t>Proyect</a:t>
            </a:r>
            <a:r>
              <a:rPr lang="es-CO" sz="1800" b="1" kern="0" dirty="0">
                <a:solidFill>
                  <a:sysClr val="window" lastClr="FFFFFF"/>
                </a:solidFill>
                <a:ea typeface="Open Sans Semibold" pitchFamily="34" charset="0"/>
                <a:cs typeface="Open Sans Semibold" pitchFamily="34" charset="0"/>
              </a:rPr>
              <a:t>o: Fortalecimiento y consolidación del Sistema de Participación y Control Social en el departamento de Antioquia</a:t>
            </a:r>
          </a:p>
        </p:txBody>
      </p:sp>
      <p:sp>
        <p:nvSpPr>
          <p:cNvPr id="18" name="17 Rectángulo"/>
          <p:cNvSpPr/>
          <p:nvPr/>
        </p:nvSpPr>
        <p:spPr>
          <a:xfrm>
            <a:off x="320634" y="1472540"/>
            <a:ext cx="7806309" cy="325458"/>
          </a:xfrm>
          <a:prstGeom prst="rect">
            <a:avLst/>
          </a:prstGeom>
        </p:spPr>
        <p:txBody>
          <a:bodyPr wrap="square" lIns="108951" tIns="54475" rIns="108951" bIns="54475">
            <a:spAutoFit/>
          </a:bodyPr>
          <a:lstStyle/>
          <a:p>
            <a:pPr lvl="0"/>
            <a:r>
              <a:rPr lang="es-CO" sz="1400" b="1" dirty="0">
                <a:solidFill>
                  <a:schemeClr val="tx1">
                    <a:lumMod val="95000"/>
                    <a:lumOff val="5000"/>
                  </a:schemeClr>
                </a:solidFill>
                <a:latin typeface="Arial Narrow" pitchFamily="34" charset="0"/>
              </a:rPr>
              <a:t>INDICADORES DE PRODUCTO PLAN DE DESARROLLO </a:t>
            </a:r>
          </a:p>
        </p:txBody>
      </p:sp>
      <p:graphicFrame>
        <p:nvGraphicFramePr>
          <p:cNvPr id="19" name="18 Gráfico"/>
          <p:cNvGraphicFramePr/>
          <p:nvPr/>
        </p:nvGraphicFramePr>
        <p:xfrm>
          <a:off x="558140" y="1985575"/>
          <a:ext cx="2638425" cy="2219325"/>
        </p:xfrm>
        <a:graphic>
          <a:graphicData uri="http://schemas.openxmlformats.org/drawingml/2006/chart">
            <c:chart xmlns:c="http://schemas.openxmlformats.org/drawingml/2006/chart" xmlns:r="http://schemas.openxmlformats.org/officeDocument/2006/relationships" r:id="rId2"/>
          </a:graphicData>
        </a:graphic>
      </p:graphicFrame>
      <p:sp>
        <p:nvSpPr>
          <p:cNvPr id="20" name="19 Rectángulo"/>
          <p:cNvSpPr/>
          <p:nvPr/>
        </p:nvSpPr>
        <p:spPr>
          <a:xfrm>
            <a:off x="558140" y="4204900"/>
            <a:ext cx="6092825" cy="830997"/>
          </a:xfrm>
          <a:prstGeom prst="rect">
            <a:avLst/>
          </a:prstGeom>
        </p:spPr>
        <p:txBody>
          <a:bodyPr>
            <a:spAutoFit/>
          </a:bodyPr>
          <a:lstStyle/>
          <a:p>
            <a:pPr lvl="0" algn="just"/>
            <a:r>
              <a:rPr lang="es-ES_tradnl" sz="1600" b="1" dirty="0">
                <a:solidFill>
                  <a:prstClr val="black"/>
                </a:solidFill>
                <a:latin typeface="Arial Narrow" pitchFamily="34" charset="0"/>
              </a:rPr>
              <a:t>INDICADORES DE RESULTADO PLAN DE DESARROLLO: </a:t>
            </a:r>
            <a:r>
              <a:rPr lang="es-CO" sz="1600" dirty="0">
                <a:solidFill>
                  <a:prstClr val="black"/>
                </a:solidFill>
                <a:latin typeface="Arial Narrow" pitchFamily="34" charset="0"/>
              </a:rPr>
              <a:t>Sistema Departamental de Participación Ciudadana y Control Social, tiene un avance en su implementación en un 78.4%.</a:t>
            </a:r>
          </a:p>
        </p:txBody>
      </p:sp>
      <p:pic>
        <p:nvPicPr>
          <p:cNvPr id="21" name="20 Imagen" descr="C:\Users\rfrancos\Downloads\IMG_20171106_111130318_HDR.jpg"/>
          <p:cNvPicPr/>
          <p:nvPr/>
        </p:nvPicPr>
        <p:blipFill>
          <a:blip r:embed="rId3"/>
          <a:srcRect l="16463"/>
          <a:stretch>
            <a:fillRect/>
          </a:stretch>
        </p:blipFill>
        <p:spPr bwMode="auto">
          <a:xfrm>
            <a:off x="6921083" y="1616382"/>
            <a:ext cx="3932964" cy="2588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174980" y="2657142"/>
            <a:ext cx="10584373" cy="1587341"/>
          </a:xfrm>
          <a:prstGeom prst="rect">
            <a:avLst/>
          </a:prstGeom>
          <a:noFill/>
        </p:spPr>
        <p:txBody>
          <a:bodyPr wrap="square" lIns="108951" tIns="54475" rIns="108951" bIns="54475">
            <a:spAutoFit/>
          </a:bodyPr>
          <a:lstStyle/>
          <a:p>
            <a:pPr algn="ctr">
              <a:defRPr/>
            </a:pPr>
            <a:r>
              <a:rPr lang="es-CO" sz="4800" b="1" dirty="0">
                <a:solidFill>
                  <a:srgbClr val="0C6D1F"/>
                </a:solidFill>
                <a:latin typeface="Arial Narrow" panose="020B0606020202030204" pitchFamily="34" charset="0"/>
                <a:cs typeface="Calibri"/>
              </a:rPr>
              <a:t>DIRECCIÓN DE ORGANISMOS COMUNALES</a:t>
            </a:r>
          </a:p>
        </p:txBody>
      </p:sp>
    </p:spTree>
    <p:extLst>
      <p:ext uri="{BB962C8B-B14F-4D97-AF65-F5344CB8AC3E}">
        <p14:creationId xmlns:p14="http://schemas.microsoft.com/office/powerpoint/2010/main" val="1693987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ágono 10"/>
          <p:cNvSpPr/>
          <p:nvPr/>
        </p:nvSpPr>
        <p:spPr>
          <a:xfrm>
            <a:off x="646481" y="184256"/>
            <a:ext cx="11080539" cy="575405"/>
          </a:xfrm>
          <a:prstGeom prst="homePlate">
            <a:avLst/>
          </a:prstGeom>
          <a:solidFill>
            <a:srgbClr val="0C6D1F"/>
          </a:solidFill>
          <a:ln w="6350" cap="flat" cmpd="sng" algn="ctr">
            <a:noFill/>
            <a:prstDash val="solid"/>
            <a:miter lim="800000"/>
          </a:ln>
          <a:effectLst/>
        </p:spPr>
        <p:txBody>
          <a:bodyPr lIns="108951" tIns="54475" rIns="108951" bIns="54475" rtlCol="0" anchor="ctr"/>
          <a:lstStyle/>
          <a:p>
            <a:pPr algn="ctr">
              <a:defRPr/>
            </a:pPr>
            <a:endParaRPr lang="es-ES" kern="0" dirty="0">
              <a:solidFill>
                <a:prstClr val="white"/>
              </a:solidFill>
              <a:latin typeface="Calibri" panose="020F0502020204030204"/>
            </a:endParaRPr>
          </a:p>
        </p:txBody>
      </p:sp>
      <p:sp>
        <p:nvSpPr>
          <p:cNvPr id="5" name="4 Rectángulo"/>
          <p:cNvSpPr/>
          <p:nvPr/>
        </p:nvSpPr>
        <p:spPr>
          <a:xfrm>
            <a:off x="646481" y="858476"/>
            <a:ext cx="8338762" cy="1218010"/>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5: </a:t>
            </a:r>
            <a:r>
              <a:rPr lang="es-ES_tradnl" sz="1800" b="1" kern="0" dirty="0">
                <a:solidFill>
                  <a:sysClr val="window" lastClr="FFFFFF"/>
                </a:solidFill>
                <a:ea typeface="Open Sans Semibold" pitchFamily="34" charset="0"/>
                <a:cs typeface="Open Sans Semibold" pitchFamily="34" charset="0"/>
              </a:rPr>
              <a:t>SEGURIDAD, JUSTICIA Y DERECHOS</a:t>
            </a:r>
            <a:endParaRPr lang="es-CO" sz="1800" b="1" kern="0" dirty="0">
              <a:solidFill>
                <a:sysClr val="window" lastClr="FFFFFF"/>
              </a:solidFill>
              <a:ea typeface="Open Sans Semibold" pitchFamily="34" charset="0"/>
              <a:cs typeface="Open Sans Semibold" pitchFamily="34" charset="0"/>
            </a:endParaRPr>
          </a:p>
          <a:p>
            <a:r>
              <a:rPr lang="es-CO" sz="1800" b="1" kern="0" dirty="0">
                <a:solidFill>
                  <a:sysClr val="window" lastClr="FFFFFF"/>
                </a:solidFill>
              </a:rPr>
              <a:t>Proyect</a:t>
            </a:r>
            <a:r>
              <a:rPr lang="es-CO" sz="1800" b="1" kern="0" dirty="0">
                <a:solidFill>
                  <a:sysClr val="window" lastClr="FFFFFF"/>
                </a:solidFill>
                <a:ea typeface="Open Sans Semibold" pitchFamily="34" charset="0"/>
                <a:cs typeface="Open Sans Semibold" pitchFamily="34" charset="0"/>
              </a:rPr>
              <a:t>o: </a:t>
            </a:r>
            <a:r>
              <a:rPr lang="es-ES_tradnl" sz="1800" b="1" kern="0" dirty="0">
                <a:solidFill>
                  <a:sysClr val="window" lastClr="FFFFFF"/>
                </a:solidFill>
                <a:ea typeface="Open Sans Semibold" pitchFamily="34" charset="0"/>
                <a:cs typeface="Open Sans Semibold" pitchFamily="34" charset="0"/>
              </a:rPr>
              <a:t>Fortalecimiento, gestión para el desarrollo y la cohesión territorial en todo el departamento de Antioquia. </a:t>
            </a:r>
            <a:endParaRPr lang="es-CO" sz="1800" b="1" kern="0" dirty="0">
              <a:solidFill>
                <a:sysClr val="window" lastClr="FFFFFF"/>
              </a:solidFill>
              <a:ea typeface="Open Sans Semibold" pitchFamily="34" charset="0"/>
              <a:cs typeface="Open Sans Semibold" pitchFamily="34" charset="0"/>
            </a:endParaRPr>
          </a:p>
          <a:p>
            <a:endParaRPr lang="es-CO" sz="1800" b="1" kern="0" dirty="0">
              <a:solidFill>
                <a:sysClr val="window" lastClr="FFFFFF"/>
              </a:solidFill>
              <a:ea typeface="Open Sans Semibold" pitchFamily="34" charset="0"/>
              <a:cs typeface="Open Sans Semibold" pitchFamily="34" charset="0"/>
            </a:endParaRPr>
          </a:p>
        </p:txBody>
      </p:sp>
      <p:sp>
        <p:nvSpPr>
          <p:cNvPr id="12" name="Título 1"/>
          <p:cNvSpPr txBox="1">
            <a:spLocks/>
          </p:cNvSpPr>
          <p:nvPr/>
        </p:nvSpPr>
        <p:spPr>
          <a:xfrm>
            <a:off x="763227" y="3"/>
            <a:ext cx="10963791" cy="858473"/>
          </a:xfrm>
          <a:prstGeom prst="rect">
            <a:avLst/>
          </a:prstGeom>
        </p:spPr>
        <p:txBody>
          <a:bodyPr vert="horz" lIns="108951" tIns="54475" rIns="108951" bIns="5447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89508">
              <a:defRPr/>
            </a:pPr>
            <a:r>
              <a:rPr lang="es-CO" sz="3800" spc="-119" dirty="0">
                <a:solidFill>
                  <a:sysClr val="window" lastClr="FFFFFF"/>
                </a:solidFill>
                <a:latin typeface="Calibri Light" panose="020F0302020204030204"/>
              </a:rPr>
              <a:t>Proyectos ejecutados 2017</a:t>
            </a:r>
          </a:p>
        </p:txBody>
      </p:sp>
      <p:sp>
        <p:nvSpPr>
          <p:cNvPr id="15" name="14 Rectángulo"/>
          <p:cNvSpPr/>
          <p:nvPr/>
        </p:nvSpPr>
        <p:spPr>
          <a:xfrm>
            <a:off x="320634" y="2432014"/>
            <a:ext cx="7806309" cy="971788"/>
          </a:xfrm>
          <a:prstGeom prst="rect">
            <a:avLst/>
          </a:prstGeom>
        </p:spPr>
        <p:txBody>
          <a:bodyPr wrap="square" lIns="108951" tIns="54475" rIns="108951" bIns="54475">
            <a:spAutoFit/>
          </a:bodyPr>
          <a:lstStyle/>
          <a:p>
            <a:pPr algn="just"/>
            <a:r>
              <a:rPr lang="es-CO" sz="1400" b="1" dirty="0">
                <a:solidFill>
                  <a:schemeClr val="tx1">
                    <a:lumMod val="95000"/>
                    <a:lumOff val="5000"/>
                  </a:schemeClr>
                </a:solidFill>
                <a:latin typeface="Arial Narrow" pitchFamily="34" charset="0"/>
              </a:rPr>
              <a:t>ESTRATEGIAS: </a:t>
            </a:r>
            <a:r>
              <a:rPr lang="es-ES_tradnl" sz="1400" dirty="0">
                <a:latin typeface="Arial Narrow" pitchFamily="34" charset="0"/>
                <a:ea typeface="Times New Roman"/>
              </a:rPr>
              <a:t>Para la materialización de este proyecto, la Secretaría de Participación Ciudadana y Desarrollo Social, ha implementado la  convocatoria "IDEAS EN GRANDE" como un instrumento por medio del cual se hace posible el apoyo, reconocimiento y proyección de los procesos que las organizaciones sociales y los organismos comunales, emprenden en beneficio de las comunidades que representan</a:t>
            </a:r>
            <a:r>
              <a:rPr lang="es-CO" sz="1400" b="1" dirty="0">
                <a:solidFill>
                  <a:schemeClr val="tx1">
                    <a:lumMod val="95000"/>
                    <a:lumOff val="5000"/>
                  </a:schemeClr>
                </a:solidFill>
                <a:latin typeface="Arial Narrow" pitchFamily="34" charset="0"/>
              </a:rPr>
              <a:t>.</a:t>
            </a:r>
          </a:p>
        </p:txBody>
      </p:sp>
      <p:sp>
        <p:nvSpPr>
          <p:cNvPr id="10" name="9 Rectángulo"/>
          <p:cNvSpPr/>
          <p:nvPr/>
        </p:nvSpPr>
        <p:spPr>
          <a:xfrm>
            <a:off x="320634" y="3468576"/>
            <a:ext cx="2339439" cy="307777"/>
          </a:xfrm>
          <a:prstGeom prst="rect">
            <a:avLst/>
          </a:prstGeom>
        </p:spPr>
        <p:txBody>
          <a:bodyPr wrap="square">
            <a:spAutoFit/>
          </a:bodyPr>
          <a:lstStyle/>
          <a:p>
            <a:pPr algn="just"/>
            <a:r>
              <a:rPr lang="es-CO" sz="1400" b="1" dirty="0">
                <a:latin typeface="Arial Narrow" pitchFamily="34" charset="0"/>
              </a:rPr>
              <a:t>EJEUCIÓN PRESUPUESTAL</a:t>
            </a:r>
            <a:endParaRPr lang="es-CO" sz="1400" dirty="0">
              <a:latin typeface="Arial Narrow" panose="020B0606020202030204" pitchFamily="34" charset="0"/>
            </a:endParaRPr>
          </a:p>
        </p:txBody>
      </p:sp>
      <p:pic>
        <p:nvPicPr>
          <p:cNvPr id="8" name="7 Imagen" descr="C:\Users\rfrancos\Downloads\IMG_3731.JPG"/>
          <p:cNvPicPr/>
          <p:nvPr/>
        </p:nvPicPr>
        <p:blipFill>
          <a:blip r:embed="rId2"/>
          <a:srcRect/>
          <a:stretch>
            <a:fillRect/>
          </a:stretch>
        </p:blipFill>
        <p:spPr bwMode="auto">
          <a:xfrm>
            <a:off x="8126943" y="2238185"/>
            <a:ext cx="3807758" cy="2725701"/>
          </a:xfrm>
          <a:prstGeom prst="rect">
            <a:avLst/>
          </a:prstGeom>
          <a:noFill/>
          <a:ln w="9525">
            <a:noFill/>
            <a:miter lim="800000"/>
            <a:headEnd/>
            <a:tailEnd/>
          </a:ln>
        </p:spPr>
      </p:pic>
      <p:graphicFrame>
        <p:nvGraphicFramePr>
          <p:cNvPr id="9" name="8 Tabla"/>
          <p:cNvGraphicFramePr>
            <a:graphicFrameLocks noGrp="1"/>
          </p:cNvGraphicFramePr>
          <p:nvPr/>
        </p:nvGraphicFramePr>
        <p:xfrm>
          <a:off x="570971" y="3939293"/>
          <a:ext cx="5524500" cy="1000125"/>
        </p:xfrm>
        <a:graphic>
          <a:graphicData uri="http://schemas.openxmlformats.org/drawingml/2006/table">
            <a:tbl>
              <a:tblPr/>
              <a:tblGrid>
                <a:gridCol w="1422400">
                  <a:extLst>
                    <a:ext uri="{9D8B030D-6E8A-4147-A177-3AD203B41FA5}">
                      <a16:colId xmlns:a16="http://schemas.microsoft.com/office/drawing/2014/main" xmlns="" val="20000"/>
                    </a:ext>
                  </a:extLst>
                </a:gridCol>
                <a:gridCol w="1536700">
                  <a:extLst>
                    <a:ext uri="{9D8B030D-6E8A-4147-A177-3AD203B41FA5}">
                      <a16:colId xmlns:a16="http://schemas.microsoft.com/office/drawing/2014/main" xmlns="" val="20001"/>
                    </a:ext>
                  </a:extLst>
                </a:gridCol>
                <a:gridCol w="1231900">
                  <a:extLst>
                    <a:ext uri="{9D8B030D-6E8A-4147-A177-3AD203B41FA5}">
                      <a16:colId xmlns:a16="http://schemas.microsoft.com/office/drawing/2014/main" xmlns="" val="20002"/>
                    </a:ext>
                  </a:extLst>
                </a:gridCol>
                <a:gridCol w="1333500">
                  <a:extLst>
                    <a:ext uri="{9D8B030D-6E8A-4147-A177-3AD203B41FA5}">
                      <a16:colId xmlns:a16="http://schemas.microsoft.com/office/drawing/2014/main" xmlns="" val="20003"/>
                    </a:ext>
                  </a:extLst>
                </a:gridCol>
              </a:tblGrid>
              <a:tr h="581025">
                <a:tc>
                  <a:txBody>
                    <a:bodyPr/>
                    <a:lstStyle/>
                    <a:p>
                      <a:pPr algn="l" rtl="0" fontAlgn="b"/>
                      <a:r>
                        <a:rPr lang="es-CO" sz="1100" b="1" i="0" u="none" strike="noStrike">
                          <a:solidFill>
                            <a:srgbClr val="000000"/>
                          </a:solidFill>
                          <a:latin typeface="Arial Narrow" pitchFamily="34" charset="0"/>
                        </a:rPr>
                        <a:t>Recursos Gobernación de Antioquia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1" i="0" u="none" strike="noStrike">
                          <a:solidFill>
                            <a:srgbClr val="000000"/>
                          </a:solidFill>
                          <a:latin typeface="Arial Narrow" pitchFamily="34" charset="0"/>
                        </a:rPr>
                        <a:t>Valor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1" i="0" u="none" strike="noStrike">
                          <a:solidFill>
                            <a:srgbClr val="000000"/>
                          </a:solidFill>
                          <a:latin typeface="Arial Narrow" pitchFamily="34" charset="0"/>
                        </a:rPr>
                        <a:t>Recursos de gestión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1" i="0" u="none" strike="noStrike">
                          <a:solidFill>
                            <a:srgbClr val="000000"/>
                          </a:solidFill>
                          <a:latin typeface="Arial Narrow" pitchFamily="34" charset="0"/>
                        </a:rPr>
                        <a:t>Ejecución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9550">
                <a:tc>
                  <a:txBody>
                    <a:bodyPr/>
                    <a:lstStyle/>
                    <a:p>
                      <a:pPr algn="l" rtl="0" fontAlgn="b"/>
                      <a:r>
                        <a:rPr lang="es-CO" sz="1100" b="0" i="0" u="none" strike="noStrike">
                          <a:solidFill>
                            <a:srgbClr val="000000"/>
                          </a:solidFill>
                          <a:latin typeface="Arial Narrow" pitchFamily="34" charset="0"/>
                        </a:rPr>
                        <a:t>Asignados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1100" b="0" i="0" u="none" strike="noStrike">
                          <a:solidFill>
                            <a:srgbClr val="000000"/>
                          </a:solidFill>
                          <a:latin typeface="Arial Narrow" pitchFamily="34" charset="0"/>
                        </a:rPr>
                        <a:t>$ 2.200.000.000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CO" sz="1100" b="0" i="0" u="none" strike="noStrike">
                          <a:solidFill>
                            <a:srgbClr val="000000"/>
                          </a:solidFill>
                          <a:latin typeface="Arial Narrow"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0000"/>
                          </a:solidFill>
                          <a:latin typeface="Arial Narrow"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9550">
                <a:tc>
                  <a:txBody>
                    <a:bodyPr/>
                    <a:lstStyle/>
                    <a:p>
                      <a:pPr algn="l" rtl="0" fontAlgn="b"/>
                      <a:r>
                        <a:rPr lang="es-CO" sz="1100" b="0" i="0" u="none" strike="noStrike">
                          <a:solidFill>
                            <a:srgbClr val="000000"/>
                          </a:solidFill>
                          <a:latin typeface="Arial Narrow" pitchFamily="34" charset="0"/>
                        </a:rPr>
                        <a:t>Ejecutados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0000"/>
                          </a:solidFill>
                          <a:latin typeface="Arial Narrow" pitchFamily="34" charset="0"/>
                        </a:rPr>
                        <a:t>$ 2.102.319.323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0000"/>
                          </a:solidFill>
                          <a:latin typeface="Arial Narrow" pitchFamily="34" charset="0"/>
                        </a:rPr>
                        <a:t>$ 1.597.175.252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00000"/>
                          </a:solidFill>
                          <a:latin typeface="Arial Narrow"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46481" y="387970"/>
            <a:ext cx="8338762" cy="941011"/>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5: </a:t>
            </a:r>
            <a:r>
              <a:rPr lang="es-ES_tradnl" sz="1800" b="1" kern="0" dirty="0">
                <a:solidFill>
                  <a:sysClr val="window" lastClr="FFFFFF"/>
                </a:solidFill>
                <a:ea typeface="Open Sans Semibold" pitchFamily="34" charset="0"/>
                <a:cs typeface="Open Sans Semibold" pitchFamily="34" charset="0"/>
              </a:rPr>
              <a:t>SEGURIDAD, JUSTICIA Y DERECHOS</a:t>
            </a:r>
            <a:endParaRPr lang="es-CO" sz="1800" b="1" kern="0" dirty="0">
              <a:solidFill>
                <a:sysClr val="window" lastClr="FFFFFF"/>
              </a:solidFill>
              <a:ea typeface="Open Sans Semibold" pitchFamily="34" charset="0"/>
              <a:cs typeface="Open Sans Semibold" pitchFamily="34" charset="0"/>
            </a:endParaRPr>
          </a:p>
          <a:p>
            <a:r>
              <a:rPr lang="es-CO" sz="1800" b="1" kern="0" dirty="0">
                <a:solidFill>
                  <a:sysClr val="window" lastClr="FFFFFF"/>
                </a:solidFill>
              </a:rPr>
              <a:t>Proyect</a:t>
            </a:r>
            <a:r>
              <a:rPr lang="es-CO" sz="1800" b="1" kern="0" dirty="0">
                <a:solidFill>
                  <a:sysClr val="window" lastClr="FFFFFF"/>
                </a:solidFill>
                <a:ea typeface="Open Sans Semibold" pitchFamily="34" charset="0"/>
                <a:cs typeface="Open Sans Semibold" pitchFamily="34" charset="0"/>
              </a:rPr>
              <a:t>o: </a:t>
            </a:r>
            <a:r>
              <a:rPr lang="es-ES_tradnl" sz="1800" b="1" kern="0" dirty="0">
                <a:solidFill>
                  <a:sysClr val="window" lastClr="FFFFFF"/>
                </a:solidFill>
                <a:ea typeface="Open Sans Semibold" pitchFamily="34" charset="0"/>
                <a:cs typeface="Open Sans Semibold" pitchFamily="34" charset="0"/>
              </a:rPr>
              <a:t>Fortalecimiento, gestión para el desarrollo y la cohesión territorial en todo el departamento de Antioquia. </a:t>
            </a:r>
            <a:endParaRPr lang="es-CO" sz="1800" b="1" kern="0" dirty="0">
              <a:solidFill>
                <a:sysClr val="window" lastClr="FFFFFF"/>
              </a:solidFill>
              <a:ea typeface="Open Sans Semibold" pitchFamily="34" charset="0"/>
              <a:cs typeface="Open Sans Semibold" pitchFamily="34" charset="0"/>
            </a:endParaRPr>
          </a:p>
        </p:txBody>
      </p:sp>
      <p:sp>
        <p:nvSpPr>
          <p:cNvPr id="11" name="10 Rectángulo"/>
          <p:cNvSpPr/>
          <p:nvPr/>
        </p:nvSpPr>
        <p:spPr>
          <a:xfrm>
            <a:off x="570971" y="1776518"/>
            <a:ext cx="6092825" cy="307777"/>
          </a:xfrm>
          <a:prstGeom prst="rect">
            <a:avLst/>
          </a:prstGeom>
        </p:spPr>
        <p:txBody>
          <a:bodyPr>
            <a:spAutoFit/>
          </a:bodyPr>
          <a:lstStyle/>
          <a:p>
            <a:pPr lvl="0"/>
            <a:r>
              <a:rPr lang="es-CO" sz="1400" b="1" dirty="0">
                <a:solidFill>
                  <a:prstClr val="black">
                    <a:lumMod val="95000"/>
                    <a:lumOff val="5000"/>
                  </a:prstClr>
                </a:solidFill>
                <a:latin typeface="Arial Narrow" pitchFamily="34" charset="0"/>
              </a:rPr>
              <a:t>INDICADORES DE PRODUCTO PLAN DE DESARROLLO </a:t>
            </a:r>
          </a:p>
        </p:txBody>
      </p:sp>
      <p:graphicFrame>
        <p:nvGraphicFramePr>
          <p:cNvPr id="14" name="13 Gráfico"/>
          <p:cNvGraphicFramePr/>
          <p:nvPr/>
        </p:nvGraphicFramePr>
        <p:xfrm>
          <a:off x="570971" y="2238184"/>
          <a:ext cx="2581275" cy="22462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15 Gráfico"/>
          <p:cNvGraphicFramePr/>
          <p:nvPr/>
        </p:nvGraphicFramePr>
        <p:xfrm>
          <a:off x="3776353" y="2457450"/>
          <a:ext cx="2581275" cy="1962150"/>
        </p:xfrm>
        <a:graphic>
          <a:graphicData uri="http://schemas.openxmlformats.org/drawingml/2006/chart">
            <c:chart xmlns:c="http://schemas.openxmlformats.org/drawingml/2006/chart" xmlns:r="http://schemas.openxmlformats.org/officeDocument/2006/relationships" r:id="rId3"/>
          </a:graphicData>
        </a:graphic>
      </p:graphicFrame>
      <p:sp>
        <p:nvSpPr>
          <p:cNvPr id="17" name="16 CuadroTexto"/>
          <p:cNvSpPr txBox="1"/>
          <p:nvPr/>
        </p:nvSpPr>
        <p:spPr>
          <a:xfrm>
            <a:off x="646481" y="4750130"/>
            <a:ext cx="7060605" cy="1169551"/>
          </a:xfrm>
          <a:prstGeom prst="rect">
            <a:avLst/>
          </a:prstGeom>
          <a:noFill/>
        </p:spPr>
        <p:txBody>
          <a:bodyPr wrap="square" rtlCol="0">
            <a:spAutoFit/>
          </a:bodyPr>
          <a:lstStyle/>
          <a:p>
            <a:pPr algn="just"/>
            <a:r>
              <a:rPr lang="es-ES_tradnl" sz="1400" dirty="0">
                <a:latin typeface="Arial Narrow" pitchFamily="34" charset="0"/>
              </a:rPr>
              <a:t>De las 944 propuestas presentadas, se beneficiaron 68 en total (aunque se ejecutaron 67, una (1) organización solicitó la cancelación del estímulo por motivos internos de ellos). la distribución de los proyectos ganadores fue la siguiente, Convocatoria Ideas en Grande: 15 en la Línea 1: Infraestructura Social y 7 en cada una de las demás líneas convocadas), Convocatoria enfoque diferencial: 17 proyectos financiados y 1 convenio interadministrativo para un convite ciudadano en el municipio de Caicedo. </a:t>
            </a:r>
            <a:endParaRPr lang="es-CO" dirty="0"/>
          </a:p>
        </p:txBody>
      </p:sp>
      <p:pic>
        <p:nvPicPr>
          <p:cNvPr id="18" name="17 Imagen" descr="C:\Users\rfrancos\Desktop\descarga.jpg"/>
          <p:cNvPicPr/>
          <p:nvPr/>
        </p:nvPicPr>
        <p:blipFill>
          <a:blip r:embed="rId4"/>
          <a:srcRect/>
          <a:stretch>
            <a:fillRect/>
          </a:stretch>
        </p:blipFill>
        <p:spPr bwMode="auto">
          <a:xfrm>
            <a:off x="6840187" y="1930407"/>
            <a:ext cx="4219699" cy="24129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ágono 10"/>
          <p:cNvSpPr/>
          <p:nvPr/>
        </p:nvSpPr>
        <p:spPr>
          <a:xfrm>
            <a:off x="646481" y="184256"/>
            <a:ext cx="11080539" cy="575405"/>
          </a:xfrm>
          <a:prstGeom prst="homePlate">
            <a:avLst/>
          </a:prstGeom>
          <a:solidFill>
            <a:srgbClr val="0C6D1F"/>
          </a:solidFill>
          <a:ln w="6350" cap="flat" cmpd="sng" algn="ctr">
            <a:noFill/>
            <a:prstDash val="solid"/>
            <a:miter lim="800000"/>
          </a:ln>
          <a:effectLst/>
        </p:spPr>
        <p:txBody>
          <a:bodyPr lIns="108951" tIns="54475" rIns="108951" bIns="54475" rtlCol="0" anchor="ctr"/>
          <a:lstStyle/>
          <a:p>
            <a:pPr algn="ctr">
              <a:defRPr/>
            </a:pPr>
            <a:endParaRPr lang="es-ES" kern="0" dirty="0">
              <a:solidFill>
                <a:prstClr val="white"/>
              </a:solidFill>
              <a:latin typeface="Calibri" panose="020F0502020204030204"/>
            </a:endParaRPr>
          </a:p>
        </p:txBody>
      </p:sp>
      <p:sp>
        <p:nvSpPr>
          <p:cNvPr id="5" name="4 Rectángulo"/>
          <p:cNvSpPr/>
          <p:nvPr/>
        </p:nvSpPr>
        <p:spPr>
          <a:xfrm>
            <a:off x="646481" y="858476"/>
            <a:ext cx="8338762" cy="941011"/>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5: </a:t>
            </a:r>
            <a:r>
              <a:rPr lang="es-ES_tradnl" sz="1800" b="1" kern="0" dirty="0">
                <a:solidFill>
                  <a:sysClr val="window" lastClr="FFFFFF"/>
                </a:solidFill>
                <a:ea typeface="Open Sans Semibold" pitchFamily="34" charset="0"/>
                <a:cs typeface="Open Sans Semibold" pitchFamily="34" charset="0"/>
              </a:rPr>
              <a:t>SEGURIDAD, JUSTICIA Y DERECHOS</a:t>
            </a:r>
            <a:endParaRPr lang="es-CO" sz="1800" b="1" kern="0" dirty="0">
              <a:solidFill>
                <a:sysClr val="window" lastClr="FFFFFF"/>
              </a:solidFill>
              <a:ea typeface="Open Sans Semibold" pitchFamily="34" charset="0"/>
              <a:cs typeface="Open Sans Semibold" pitchFamily="34" charset="0"/>
            </a:endParaRPr>
          </a:p>
          <a:p>
            <a:r>
              <a:rPr lang="es-CO" sz="1800" b="1" kern="0" dirty="0">
                <a:solidFill>
                  <a:sysClr val="window" lastClr="FFFFFF"/>
                </a:solidFill>
              </a:rPr>
              <a:t>Proyect</a:t>
            </a:r>
            <a:r>
              <a:rPr lang="es-CO" sz="1800" b="1" kern="0" dirty="0">
                <a:solidFill>
                  <a:sysClr val="window" lastClr="FFFFFF"/>
                </a:solidFill>
                <a:ea typeface="Open Sans Semibold" pitchFamily="34" charset="0"/>
                <a:cs typeface="Open Sans Semibold" pitchFamily="34" charset="0"/>
              </a:rPr>
              <a:t>o: </a:t>
            </a:r>
            <a:r>
              <a:rPr lang="es-ES_tradnl" sz="1800" b="1" kern="0" dirty="0">
                <a:solidFill>
                  <a:sysClr val="window" lastClr="FFFFFF"/>
                </a:solidFill>
                <a:ea typeface="Open Sans Semibold" pitchFamily="34" charset="0"/>
                <a:cs typeface="Open Sans Semibold" pitchFamily="34" charset="0"/>
              </a:rPr>
              <a:t>Fortalecimiento de la organización Comunal en el departamento de Antioquia.</a:t>
            </a:r>
            <a:endParaRPr lang="es-CO" sz="1800" b="1" kern="0" dirty="0">
              <a:solidFill>
                <a:sysClr val="window" lastClr="FFFFFF"/>
              </a:solidFill>
              <a:ea typeface="Open Sans Semibold" pitchFamily="34" charset="0"/>
              <a:cs typeface="Open Sans Semibold" pitchFamily="34" charset="0"/>
            </a:endParaRPr>
          </a:p>
        </p:txBody>
      </p:sp>
      <p:sp>
        <p:nvSpPr>
          <p:cNvPr id="12" name="Título 1"/>
          <p:cNvSpPr txBox="1">
            <a:spLocks/>
          </p:cNvSpPr>
          <p:nvPr/>
        </p:nvSpPr>
        <p:spPr>
          <a:xfrm>
            <a:off x="763227" y="3"/>
            <a:ext cx="10963791" cy="858473"/>
          </a:xfrm>
          <a:prstGeom prst="rect">
            <a:avLst/>
          </a:prstGeom>
        </p:spPr>
        <p:txBody>
          <a:bodyPr vert="horz" lIns="108951" tIns="54475" rIns="108951" bIns="5447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89508">
              <a:defRPr/>
            </a:pPr>
            <a:r>
              <a:rPr lang="es-CO" sz="3800" spc="-119" dirty="0">
                <a:solidFill>
                  <a:sysClr val="window" lastClr="FFFFFF"/>
                </a:solidFill>
                <a:latin typeface="Calibri Light" panose="020F0302020204030204"/>
              </a:rPr>
              <a:t>Proyectos ejecutados 2017</a:t>
            </a:r>
          </a:p>
        </p:txBody>
      </p:sp>
      <p:sp>
        <p:nvSpPr>
          <p:cNvPr id="15" name="14 Rectángulo"/>
          <p:cNvSpPr/>
          <p:nvPr/>
        </p:nvSpPr>
        <p:spPr>
          <a:xfrm>
            <a:off x="320634" y="1946120"/>
            <a:ext cx="7806309" cy="2264450"/>
          </a:xfrm>
          <a:prstGeom prst="rect">
            <a:avLst/>
          </a:prstGeom>
        </p:spPr>
        <p:txBody>
          <a:bodyPr wrap="square" lIns="108951" tIns="54475" rIns="108951" bIns="54475">
            <a:spAutoFit/>
          </a:bodyPr>
          <a:lstStyle/>
          <a:p>
            <a:pPr algn="just"/>
            <a:r>
              <a:rPr lang="es-CO" sz="1400" b="1" dirty="0">
                <a:solidFill>
                  <a:schemeClr val="tx1">
                    <a:lumMod val="95000"/>
                    <a:lumOff val="5000"/>
                  </a:schemeClr>
                </a:solidFill>
                <a:latin typeface="Arial Narrow" pitchFamily="34" charset="0"/>
              </a:rPr>
              <a:t>ESTRATEGIAS: </a:t>
            </a:r>
            <a:r>
              <a:rPr lang="es-ES_tradnl" sz="1400" dirty="0">
                <a:latin typeface="Arial Narrow" pitchFamily="34" charset="0"/>
              </a:rPr>
              <a:t>En el desarrollo de este proyecto, se han fortalecido los</a:t>
            </a:r>
            <a:r>
              <a:rPr lang="es-CO" sz="1400" dirty="0">
                <a:latin typeface="Arial Narrow" pitchFamily="34" charset="0"/>
              </a:rPr>
              <a:t> niveles de incidencia de las organizaciones sociales, comunales y entidades territoriales en los procesos de desarrollo y convivencia ciudadana, se ha desarrollado por medio de  formación y cualificación de los líderes sociales, comunales y ediles del departamento de Antioquia.</a:t>
            </a:r>
          </a:p>
          <a:p>
            <a:pPr algn="just"/>
            <a:endParaRPr lang="es-CO" sz="1400" dirty="0">
              <a:latin typeface="Arial Narrow" pitchFamily="34" charset="0"/>
            </a:endParaRPr>
          </a:p>
          <a:p>
            <a:pPr algn="just"/>
            <a:r>
              <a:rPr lang="es-CO" sz="1400" dirty="0">
                <a:latin typeface="Arial Narrow" pitchFamily="34" charset="0"/>
              </a:rPr>
              <a:t>Hasta la fecha se cuenta con 4834 Organismos Comunales para los cuales se están implementando diferentes acciones para el mejoramiento de los 4 mínimos organizativos (personería Jurídica vigente, estatutos actualizados y aprobados, Dignatario o directivos electos- Sin vacantes, Libros reglamentarios registrados). estás juntas de acción comunal acogen alrededor de 67.676 dignatarios y se ha emitido su personería jurídica representada en el auto de reconocimiento acorde a la Ley 743 de 2002.</a:t>
            </a:r>
            <a:endParaRPr lang="es-CO" sz="1400" b="1" dirty="0">
              <a:solidFill>
                <a:schemeClr val="tx1">
                  <a:lumMod val="95000"/>
                  <a:lumOff val="5000"/>
                </a:schemeClr>
              </a:solidFill>
              <a:latin typeface="Arial Narrow" pitchFamily="34" charset="0"/>
            </a:endParaRPr>
          </a:p>
        </p:txBody>
      </p:sp>
      <p:sp>
        <p:nvSpPr>
          <p:cNvPr id="10" name="9 Rectángulo"/>
          <p:cNvSpPr/>
          <p:nvPr/>
        </p:nvSpPr>
        <p:spPr>
          <a:xfrm>
            <a:off x="510639" y="4350853"/>
            <a:ext cx="2339439" cy="307777"/>
          </a:xfrm>
          <a:prstGeom prst="rect">
            <a:avLst/>
          </a:prstGeom>
        </p:spPr>
        <p:txBody>
          <a:bodyPr wrap="square">
            <a:spAutoFit/>
          </a:bodyPr>
          <a:lstStyle/>
          <a:p>
            <a:pPr algn="just"/>
            <a:r>
              <a:rPr lang="es-CO" sz="1400" b="1" dirty="0">
                <a:latin typeface="Arial Narrow" pitchFamily="34" charset="0"/>
              </a:rPr>
              <a:t>EJEUCIÓN PRESUPUESTAL</a:t>
            </a:r>
            <a:endParaRPr lang="es-CO" sz="1400" dirty="0">
              <a:latin typeface="Arial Narrow" panose="020B0606020202030204" pitchFamily="34" charset="0"/>
            </a:endParaRPr>
          </a:p>
        </p:txBody>
      </p:sp>
      <p:pic>
        <p:nvPicPr>
          <p:cNvPr id="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6943" y="2245636"/>
            <a:ext cx="3739387" cy="210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7" name="16 Tabla"/>
          <p:cNvGraphicFramePr>
            <a:graphicFrameLocks noGrp="1"/>
          </p:cNvGraphicFramePr>
          <p:nvPr/>
        </p:nvGraphicFramePr>
        <p:xfrm>
          <a:off x="510639" y="4880758"/>
          <a:ext cx="5829300" cy="804672"/>
        </p:xfrm>
        <a:graphic>
          <a:graphicData uri="http://schemas.openxmlformats.org/drawingml/2006/table">
            <a:tbl>
              <a:tblPr/>
              <a:tblGrid>
                <a:gridCol w="2768600">
                  <a:extLst>
                    <a:ext uri="{9D8B030D-6E8A-4147-A177-3AD203B41FA5}">
                      <a16:colId xmlns:a16="http://schemas.microsoft.com/office/drawing/2014/main" xmlns="" val="20000"/>
                    </a:ext>
                  </a:extLst>
                </a:gridCol>
                <a:gridCol w="1663700">
                  <a:extLst>
                    <a:ext uri="{9D8B030D-6E8A-4147-A177-3AD203B41FA5}">
                      <a16:colId xmlns:a16="http://schemas.microsoft.com/office/drawing/2014/main" xmlns="" val="20001"/>
                    </a:ext>
                  </a:extLst>
                </a:gridCol>
                <a:gridCol w="1397000">
                  <a:extLst>
                    <a:ext uri="{9D8B030D-6E8A-4147-A177-3AD203B41FA5}">
                      <a16:colId xmlns:a16="http://schemas.microsoft.com/office/drawing/2014/main" xmlns="" val="20002"/>
                    </a:ext>
                  </a:extLst>
                </a:gridCol>
              </a:tblGrid>
              <a:tr h="209550">
                <a:tc>
                  <a:txBody>
                    <a:bodyPr/>
                    <a:lstStyle/>
                    <a:p>
                      <a:pPr>
                        <a:lnSpc>
                          <a:spcPct val="115000"/>
                        </a:lnSpc>
                        <a:spcAft>
                          <a:spcPts val="0"/>
                        </a:spcAft>
                      </a:pPr>
                      <a:r>
                        <a:rPr lang="es-CO" sz="1100" b="1">
                          <a:solidFill>
                            <a:srgbClr val="000000"/>
                          </a:solidFill>
                          <a:latin typeface="Arial Narrow"/>
                          <a:ea typeface="Times New Roman"/>
                          <a:cs typeface="Times New Roman"/>
                        </a:rPr>
                        <a:t>Recursos Gobernación de Antioquia</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b="1">
                          <a:solidFill>
                            <a:srgbClr val="000000"/>
                          </a:solidFill>
                          <a:latin typeface="Arial Narrow"/>
                          <a:ea typeface="Times New Roman"/>
                          <a:cs typeface="Times New Roman"/>
                        </a:rPr>
                        <a:t>Valor</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b="1">
                          <a:solidFill>
                            <a:srgbClr val="000000"/>
                          </a:solidFill>
                          <a:latin typeface="Arial Narrow"/>
                          <a:ea typeface="Times New Roman"/>
                          <a:cs typeface="Times New Roman"/>
                        </a:rPr>
                        <a:t>Ejecución</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9550">
                <a:tc>
                  <a:txBody>
                    <a:bodyPr/>
                    <a:lstStyle/>
                    <a:p>
                      <a:pPr>
                        <a:lnSpc>
                          <a:spcPct val="115000"/>
                        </a:lnSpc>
                        <a:spcAft>
                          <a:spcPts val="0"/>
                        </a:spcAft>
                      </a:pPr>
                      <a:r>
                        <a:rPr lang="es-CO" sz="1100">
                          <a:solidFill>
                            <a:srgbClr val="000000"/>
                          </a:solidFill>
                          <a:latin typeface="Arial Narrow"/>
                          <a:ea typeface="Times New Roman"/>
                          <a:cs typeface="Times New Roman"/>
                        </a:rPr>
                        <a:t>Asignados</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a:solidFill>
                            <a:srgbClr val="000000"/>
                          </a:solidFill>
                          <a:latin typeface="Arial Narrow"/>
                          <a:ea typeface="Times New Roman"/>
                          <a:cs typeface="Times New Roman"/>
                        </a:rPr>
                        <a:t> $                         1.000.000.000 </a:t>
                      </a:r>
                      <a:endParaRPr lang="es-CO"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a:solidFill>
                            <a:srgbClr val="000000"/>
                          </a:solidFill>
                          <a:latin typeface="Arial Narrow"/>
                          <a:ea typeface="Times New Roman"/>
                          <a:cs typeface="Times New Roman"/>
                        </a:rPr>
                        <a:t>100%</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9550">
                <a:tc>
                  <a:txBody>
                    <a:bodyPr/>
                    <a:lstStyle/>
                    <a:p>
                      <a:pPr>
                        <a:lnSpc>
                          <a:spcPct val="115000"/>
                        </a:lnSpc>
                        <a:spcAft>
                          <a:spcPts val="0"/>
                        </a:spcAft>
                      </a:pPr>
                      <a:r>
                        <a:rPr lang="es-CO" sz="1100">
                          <a:solidFill>
                            <a:srgbClr val="000000"/>
                          </a:solidFill>
                          <a:latin typeface="Arial Narrow"/>
                          <a:ea typeface="Times New Roman"/>
                          <a:cs typeface="Times New Roman"/>
                        </a:rPr>
                        <a:t>Ejecutados</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a:solidFill>
                            <a:srgbClr val="000000"/>
                          </a:solidFill>
                          <a:latin typeface="Arial Narrow"/>
                          <a:ea typeface="Times New Roman"/>
                          <a:cs typeface="Times New Roman"/>
                        </a:rPr>
                        <a:t>$ 973.138.423 </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dirty="0">
                          <a:solidFill>
                            <a:srgbClr val="000000"/>
                          </a:solidFill>
                          <a:latin typeface="Arial Narrow"/>
                          <a:ea typeface="Times New Roman"/>
                          <a:cs typeface="Times New Roman"/>
                        </a:rPr>
                        <a:t>97%</a:t>
                      </a:r>
                      <a:endParaRPr lang="es-CO"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46481" y="387970"/>
            <a:ext cx="8338762" cy="941011"/>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5: </a:t>
            </a:r>
            <a:r>
              <a:rPr lang="es-ES_tradnl" sz="1800" b="1" kern="0" dirty="0">
                <a:solidFill>
                  <a:sysClr val="window" lastClr="FFFFFF"/>
                </a:solidFill>
                <a:ea typeface="Open Sans Semibold" pitchFamily="34" charset="0"/>
                <a:cs typeface="Open Sans Semibold" pitchFamily="34" charset="0"/>
              </a:rPr>
              <a:t>SEGURIDAD, JUSTICIA Y DERECHOS</a:t>
            </a:r>
            <a:endParaRPr lang="es-CO" sz="1800" b="1" kern="0" dirty="0">
              <a:solidFill>
                <a:sysClr val="window" lastClr="FFFFFF"/>
              </a:solidFill>
              <a:ea typeface="Open Sans Semibold" pitchFamily="34" charset="0"/>
              <a:cs typeface="Open Sans Semibold" pitchFamily="34" charset="0"/>
            </a:endParaRPr>
          </a:p>
          <a:p>
            <a:r>
              <a:rPr lang="es-CO" sz="1800" b="1" kern="0" dirty="0">
                <a:solidFill>
                  <a:sysClr val="window" lastClr="FFFFFF"/>
                </a:solidFill>
              </a:rPr>
              <a:t>Proyect</a:t>
            </a:r>
            <a:r>
              <a:rPr lang="es-CO" sz="1800" b="1" kern="0" dirty="0">
                <a:solidFill>
                  <a:sysClr val="window" lastClr="FFFFFF"/>
                </a:solidFill>
                <a:ea typeface="Open Sans Semibold" pitchFamily="34" charset="0"/>
                <a:cs typeface="Open Sans Semibold" pitchFamily="34" charset="0"/>
              </a:rPr>
              <a:t>o: </a:t>
            </a:r>
            <a:r>
              <a:rPr lang="es-ES_tradnl" sz="1800" b="1" kern="0" dirty="0">
                <a:solidFill>
                  <a:sysClr val="window" lastClr="FFFFFF"/>
                </a:solidFill>
                <a:ea typeface="Open Sans Semibold" pitchFamily="34" charset="0"/>
                <a:cs typeface="Open Sans Semibold" pitchFamily="34" charset="0"/>
              </a:rPr>
              <a:t>Fortalecimiento de la organización Comunal en el departamento de Antioquia.</a:t>
            </a:r>
            <a:endParaRPr lang="es-CO" sz="1800" b="1" kern="0" dirty="0">
              <a:solidFill>
                <a:sysClr val="window" lastClr="FFFFFF"/>
              </a:solidFill>
              <a:ea typeface="Open Sans Semibold" pitchFamily="34" charset="0"/>
              <a:cs typeface="Open Sans Semibold" pitchFamily="34" charset="0"/>
            </a:endParaRPr>
          </a:p>
        </p:txBody>
      </p:sp>
      <p:sp>
        <p:nvSpPr>
          <p:cNvPr id="9" name="8 Rectángulo"/>
          <p:cNvSpPr/>
          <p:nvPr/>
        </p:nvSpPr>
        <p:spPr>
          <a:xfrm>
            <a:off x="646481" y="1622629"/>
            <a:ext cx="6092825" cy="307777"/>
          </a:xfrm>
          <a:prstGeom prst="rect">
            <a:avLst/>
          </a:prstGeom>
        </p:spPr>
        <p:txBody>
          <a:bodyPr>
            <a:spAutoFit/>
          </a:bodyPr>
          <a:lstStyle/>
          <a:p>
            <a:pPr lvl="0"/>
            <a:r>
              <a:rPr lang="es-CO" sz="1400" b="1" dirty="0">
                <a:solidFill>
                  <a:prstClr val="black">
                    <a:lumMod val="95000"/>
                    <a:lumOff val="5000"/>
                  </a:prstClr>
                </a:solidFill>
                <a:latin typeface="Arial Narrow" pitchFamily="34" charset="0"/>
              </a:rPr>
              <a:t>INDICADORES DE PRODUCTO PLAN DE DESARROLLO </a:t>
            </a:r>
          </a:p>
        </p:txBody>
      </p:sp>
      <p:pic>
        <p:nvPicPr>
          <p:cNvPr id="11" name="Gráfico 3"/>
          <p:cNvPicPr/>
          <p:nvPr/>
        </p:nvPicPr>
        <p:blipFill>
          <a:blip r:embed="rId2" cstate="print"/>
          <a:srcRect/>
          <a:stretch>
            <a:fillRect/>
          </a:stretch>
        </p:blipFill>
        <p:spPr bwMode="auto">
          <a:xfrm>
            <a:off x="646481" y="2084296"/>
            <a:ext cx="2476500" cy="3247726"/>
          </a:xfrm>
          <a:prstGeom prst="rect">
            <a:avLst/>
          </a:prstGeom>
          <a:noFill/>
          <a:ln w="9525">
            <a:noFill/>
            <a:miter lim="800000"/>
            <a:headEnd/>
            <a:tailEnd/>
          </a:ln>
        </p:spPr>
      </p:pic>
      <p:pic>
        <p:nvPicPr>
          <p:cNvPr id="14" name="Gráfico 4"/>
          <p:cNvPicPr/>
          <p:nvPr/>
        </p:nvPicPr>
        <p:blipFill>
          <a:blip r:embed="rId3" cstate="print"/>
          <a:srcRect b="-119"/>
          <a:stretch>
            <a:fillRect/>
          </a:stretch>
        </p:blipFill>
        <p:spPr bwMode="auto">
          <a:xfrm>
            <a:off x="3773766" y="2514229"/>
            <a:ext cx="2600325" cy="2133600"/>
          </a:xfrm>
          <a:prstGeom prst="rect">
            <a:avLst/>
          </a:prstGeom>
          <a:noFill/>
          <a:ln w="9525">
            <a:noFill/>
            <a:miter lim="800000"/>
            <a:headEnd/>
            <a:tailEnd/>
          </a:ln>
        </p:spPr>
      </p:pic>
      <p:pic>
        <p:nvPicPr>
          <p:cNvPr id="18" name="Gráfico 5"/>
          <p:cNvPicPr/>
          <p:nvPr/>
        </p:nvPicPr>
        <p:blipFill>
          <a:blip r:embed="rId4" cstate="print"/>
          <a:srcRect b="-84"/>
          <a:stretch>
            <a:fillRect/>
          </a:stretch>
        </p:blipFill>
        <p:spPr bwMode="auto">
          <a:xfrm>
            <a:off x="6939654" y="2514229"/>
            <a:ext cx="2657475" cy="226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ágono 10"/>
          <p:cNvSpPr/>
          <p:nvPr/>
        </p:nvSpPr>
        <p:spPr>
          <a:xfrm>
            <a:off x="646481" y="184256"/>
            <a:ext cx="11080539" cy="575405"/>
          </a:xfrm>
          <a:prstGeom prst="homePlate">
            <a:avLst/>
          </a:prstGeom>
          <a:solidFill>
            <a:srgbClr val="0C6D1F"/>
          </a:solidFill>
          <a:ln w="6350" cap="flat" cmpd="sng" algn="ctr">
            <a:noFill/>
            <a:prstDash val="solid"/>
            <a:miter lim="800000"/>
          </a:ln>
          <a:effectLst/>
        </p:spPr>
        <p:txBody>
          <a:bodyPr lIns="108951" tIns="54475" rIns="108951" bIns="54475" rtlCol="0" anchor="ctr"/>
          <a:lstStyle/>
          <a:p>
            <a:pPr algn="ctr">
              <a:defRPr/>
            </a:pPr>
            <a:endParaRPr lang="es-ES" kern="0" dirty="0">
              <a:solidFill>
                <a:prstClr val="white"/>
              </a:solidFill>
              <a:latin typeface="Calibri" panose="020F0502020204030204"/>
            </a:endParaRPr>
          </a:p>
        </p:txBody>
      </p:sp>
      <p:sp>
        <p:nvSpPr>
          <p:cNvPr id="5" name="4 Rectángulo"/>
          <p:cNvSpPr/>
          <p:nvPr/>
        </p:nvSpPr>
        <p:spPr>
          <a:xfrm>
            <a:off x="646481" y="858476"/>
            <a:ext cx="8338762" cy="664012"/>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5: </a:t>
            </a:r>
            <a:r>
              <a:rPr lang="es-ES_tradnl" sz="1800" b="1" kern="0" dirty="0">
                <a:solidFill>
                  <a:sysClr val="window" lastClr="FFFFFF"/>
                </a:solidFill>
                <a:ea typeface="Open Sans Semibold" pitchFamily="34" charset="0"/>
                <a:cs typeface="Open Sans Semibold" pitchFamily="34" charset="0"/>
              </a:rPr>
              <a:t>SEGURIDAD, JUSTICIA Y DERECHOS</a:t>
            </a:r>
            <a:endParaRPr lang="es-CO" sz="1800" b="1" kern="0" dirty="0">
              <a:solidFill>
                <a:sysClr val="window" lastClr="FFFFFF"/>
              </a:solidFill>
              <a:ea typeface="Open Sans Semibold" pitchFamily="34" charset="0"/>
              <a:cs typeface="Open Sans Semibold" pitchFamily="34" charset="0"/>
            </a:endParaRPr>
          </a:p>
          <a:p>
            <a:r>
              <a:rPr lang="es-CO" sz="1800" b="1" kern="0" dirty="0">
                <a:solidFill>
                  <a:sysClr val="window" lastClr="FFFFFF"/>
                </a:solidFill>
              </a:rPr>
              <a:t>Proyect</a:t>
            </a:r>
            <a:r>
              <a:rPr lang="es-CO" sz="1800" b="1" kern="0" dirty="0">
                <a:solidFill>
                  <a:sysClr val="window" lastClr="FFFFFF"/>
                </a:solidFill>
                <a:ea typeface="Open Sans Semibold" pitchFamily="34" charset="0"/>
                <a:cs typeface="Open Sans Semibold" pitchFamily="34" charset="0"/>
              </a:rPr>
              <a:t>o: </a:t>
            </a:r>
            <a:r>
              <a:rPr lang="es-ES_tradnl" sz="1800" b="1" kern="0" dirty="0">
                <a:solidFill>
                  <a:sysClr val="window" lastClr="FFFFFF"/>
                </a:solidFill>
                <a:ea typeface="Open Sans Semibold" pitchFamily="34" charset="0"/>
                <a:cs typeface="Open Sans Semibold" pitchFamily="34" charset="0"/>
              </a:rPr>
              <a:t>Incidencia Comunal en escenarios de Participación.</a:t>
            </a:r>
            <a:endParaRPr lang="es-CO" sz="1800" b="1" kern="0" dirty="0">
              <a:solidFill>
                <a:sysClr val="window" lastClr="FFFFFF"/>
              </a:solidFill>
              <a:ea typeface="Open Sans Semibold" pitchFamily="34" charset="0"/>
              <a:cs typeface="Open Sans Semibold" pitchFamily="34" charset="0"/>
            </a:endParaRPr>
          </a:p>
        </p:txBody>
      </p:sp>
      <p:sp>
        <p:nvSpPr>
          <p:cNvPr id="12" name="Título 1"/>
          <p:cNvSpPr txBox="1">
            <a:spLocks/>
          </p:cNvSpPr>
          <p:nvPr/>
        </p:nvSpPr>
        <p:spPr>
          <a:xfrm>
            <a:off x="763227" y="3"/>
            <a:ext cx="10963791" cy="858473"/>
          </a:xfrm>
          <a:prstGeom prst="rect">
            <a:avLst/>
          </a:prstGeom>
        </p:spPr>
        <p:txBody>
          <a:bodyPr vert="horz" lIns="108951" tIns="54475" rIns="108951" bIns="5447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89508">
              <a:defRPr/>
            </a:pPr>
            <a:r>
              <a:rPr lang="es-CO" sz="3800" spc="-119" dirty="0">
                <a:solidFill>
                  <a:sysClr val="window" lastClr="FFFFFF"/>
                </a:solidFill>
                <a:latin typeface="Calibri Light" panose="020F0302020204030204"/>
              </a:rPr>
              <a:t>Proyectos ejecutados 2017</a:t>
            </a:r>
          </a:p>
        </p:txBody>
      </p:sp>
      <p:sp>
        <p:nvSpPr>
          <p:cNvPr id="15" name="14 Rectángulo"/>
          <p:cNvSpPr/>
          <p:nvPr/>
        </p:nvSpPr>
        <p:spPr>
          <a:xfrm>
            <a:off x="320634" y="1946121"/>
            <a:ext cx="7806309" cy="2627691"/>
          </a:xfrm>
          <a:prstGeom prst="rect">
            <a:avLst/>
          </a:prstGeom>
        </p:spPr>
        <p:txBody>
          <a:bodyPr wrap="square" lIns="108951" tIns="54475" rIns="108951" bIns="54475">
            <a:spAutoFit/>
          </a:bodyPr>
          <a:lstStyle/>
          <a:p>
            <a:pPr algn="just">
              <a:lnSpc>
                <a:spcPct val="107000"/>
              </a:lnSpc>
              <a:spcAft>
                <a:spcPts val="800"/>
              </a:spcAft>
            </a:pPr>
            <a:r>
              <a:rPr lang="es-CO" sz="1400" b="1" dirty="0">
                <a:solidFill>
                  <a:schemeClr val="tx1">
                    <a:lumMod val="95000"/>
                    <a:lumOff val="5000"/>
                  </a:schemeClr>
                </a:solidFill>
                <a:latin typeface="Arial Narrow" pitchFamily="34" charset="0"/>
              </a:rPr>
              <a:t>ESTRATEGIAS: </a:t>
            </a:r>
            <a:r>
              <a:rPr lang="es-CO" sz="1400" dirty="0">
                <a:latin typeface="Arial Narrow" pitchFamily="34" charset="0"/>
              </a:rPr>
              <a:t>Este proyecto ha permitido mejorar los niveles de incidencia de las organizaciones sociales, comunales y entidades territoriales en los procesos de desarrollo y convivencia ciudadana en el departamento de Antioquia, incidiendo en los escenarios locales de participación ciudadana.</a:t>
            </a:r>
          </a:p>
          <a:p>
            <a:pPr algn="just"/>
            <a:r>
              <a:rPr lang="es-ES_tradnl" sz="1400" dirty="0">
                <a:latin typeface="Arial Narrow" pitchFamily="34" charset="0"/>
              </a:rPr>
              <a:t>Este programa se viene implementando conjuntamente con la Federación Comunal de Antioquia, se han formado las comisiones de conciliación de los Organismos comunales del departamento de Antioquia, actualmente se ha avanzado en 50% de esta implementación.</a:t>
            </a:r>
          </a:p>
          <a:p>
            <a:pPr algn="just"/>
            <a:r>
              <a:rPr lang="es-CO" sz="1400" dirty="0">
                <a:latin typeface="Arial Narrow" pitchFamily="34" charset="0"/>
              </a:rPr>
              <a:t>En el periodo analizado se encuentra que hacen parte de los consejos de participación aproximadamente  737 organizaciones comunales y se encuentra en rastreo de información la participación en los demás espacios e instancias de participación</a:t>
            </a:r>
            <a:endParaRPr lang="es-ES_tradnl" sz="1400" dirty="0">
              <a:latin typeface="Arial Narrow" pitchFamily="34" charset="0"/>
            </a:endParaRPr>
          </a:p>
          <a:p>
            <a:pPr algn="just"/>
            <a:endParaRPr lang="es-ES_tradnl" sz="1400" dirty="0">
              <a:latin typeface="Arial Narrow" pitchFamily="34" charset="0"/>
            </a:endParaRPr>
          </a:p>
          <a:p>
            <a:pPr algn="just"/>
            <a:endParaRPr lang="es-CO" sz="1400" dirty="0">
              <a:latin typeface="Arial Narrow" pitchFamily="34" charset="0"/>
            </a:endParaRPr>
          </a:p>
        </p:txBody>
      </p:sp>
      <p:sp>
        <p:nvSpPr>
          <p:cNvPr id="10" name="9 Rectángulo"/>
          <p:cNvSpPr/>
          <p:nvPr/>
        </p:nvSpPr>
        <p:spPr>
          <a:xfrm>
            <a:off x="510639" y="4350853"/>
            <a:ext cx="2339439" cy="307777"/>
          </a:xfrm>
          <a:prstGeom prst="rect">
            <a:avLst/>
          </a:prstGeom>
        </p:spPr>
        <p:txBody>
          <a:bodyPr wrap="square">
            <a:spAutoFit/>
          </a:bodyPr>
          <a:lstStyle/>
          <a:p>
            <a:pPr algn="just"/>
            <a:r>
              <a:rPr lang="es-CO" sz="1400" b="1" dirty="0">
                <a:latin typeface="Arial Narrow" pitchFamily="34" charset="0"/>
              </a:rPr>
              <a:t>EJEUCIÓN PRESUPUESTAL</a:t>
            </a:r>
            <a:endParaRPr lang="es-CO" sz="1400" dirty="0">
              <a:latin typeface="Arial Narrow" panose="020B0606020202030204" pitchFamily="34" charset="0"/>
            </a:endParaRPr>
          </a:p>
        </p:txBody>
      </p:sp>
      <p:pic>
        <p:nvPicPr>
          <p:cNvPr id="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5243" y="2057454"/>
            <a:ext cx="2343817" cy="2590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10 Tabla"/>
          <p:cNvGraphicFramePr>
            <a:graphicFrameLocks noGrp="1"/>
          </p:cNvGraphicFramePr>
          <p:nvPr/>
        </p:nvGraphicFramePr>
        <p:xfrm>
          <a:off x="507471" y="4809506"/>
          <a:ext cx="5588000" cy="657225"/>
        </p:xfrm>
        <a:graphic>
          <a:graphicData uri="http://schemas.openxmlformats.org/drawingml/2006/table">
            <a:tbl>
              <a:tblPr/>
              <a:tblGrid>
                <a:gridCol w="2768629">
                  <a:extLst>
                    <a:ext uri="{9D8B030D-6E8A-4147-A177-3AD203B41FA5}">
                      <a16:colId xmlns:a16="http://schemas.microsoft.com/office/drawing/2014/main" xmlns="" val="20000"/>
                    </a:ext>
                  </a:extLst>
                </a:gridCol>
                <a:gridCol w="1420785">
                  <a:extLst>
                    <a:ext uri="{9D8B030D-6E8A-4147-A177-3AD203B41FA5}">
                      <a16:colId xmlns:a16="http://schemas.microsoft.com/office/drawing/2014/main" xmlns="" val="20001"/>
                    </a:ext>
                  </a:extLst>
                </a:gridCol>
                <a:gridCol w="1398586">
                  <a:extLst>
                    <a:ext uri="{9D8B030D-6E8A-4147-A177-3AD203B41FA5}">
                      <a16:colId xmlns:a16="http://schemas.microsoft.com/office/drawing/2014/main" xmlns="" val="20002"/>
                    </a:ext>
                  </a:extLst>
                </a:gridCol>
              </a:tblGrid>
              <a:tr h="219075">
                <a:tc>
                  <a:txBody>
                    <a:bodyPr/>
                    <a:lstStyle/>
                    <a:p>
                      <a:pPr algn="l" rtl="0" fontAlgn="b"/>
                      <a:r>
                        <a:rPr lang="es-CO" sz="1100" b="1" i="0" u="none" strike="noStrike">
                          <a:solidFill>
                            <a:srgbClr val="000000"/>
                          </a:solidFill>
                          <a:latin typeface="Arial Narrow"/>
                        </a:rPr>
                        <a:t>Recursos Gobernación de Antioquia</a:t>
                      </a:r>
                      <a:r>
                        <a:rPr lang="es-CO" sz="1100" b="0" i="0" u="none" strike="noStrike">
                          <a:solidFill>
                            <a:srgbClr val="000000"/>
                          </a:solidFill>
                          <a:latin typeface="Calibri"/>
                        </a:rPr>
                        <a:t> </a:t>
                      </a:r>
                      <a:endParaRPr lang="es-CO" sz="1100" b="1" i="0" u="none" strike="noStrike">
                        <a:solidFill>
                          <a:srgbClr val="000000"/>
                        </a:solidFill>
                        <a:latin typeface="Arial Narrow"/>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CO" sz="1100" b="1" i="0" u="none" strike="noStrike">
                          <a:solidFill>
                            <a:srgbClr val="000000"/>
                          </a:solidFill>
                          <a:latin typeface="Arial Narrow"/>
                        </a:rPr>
                        <a:t>Valor</a:t>
                      </a:r>
                      <a:r>
                        <a:rPr lang="es-CO" sz="1100" b="0" i="0" u="none" strike="noStrike">
                          <a:solidFill>
                            <a:srgbClr val="000000"/>
                          </a:solidFill>
                          <a:latin typeface="Calibri"/>
                        </a:rPr>
                        <a:t> </a:t>
                      </a:r>
                      <a:endParaRPr lang="es-CO" sz="1100" b="1" i="0" u="none" strike="noStrike">
                        <a:solidFill>
                          <a:srgbClr val="000000"/>
                        </a:solidFill>
                        <a:latin typeface="Arial Narrow"/>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CO" sz="1100" b="1" i="0" u="none" strike="noStrike">
                          <a:solidFill>
                            <a:srgbClr val="000000"/>
                          </a:solidFill>
                          <a:latin typeface="Arial Narrow"/>
                        </a:rPr>
                        <a:t>Ejecución</a:t>
                      </a:r>
                      <a:r>
                        <a:rPr lang="es-CO" sz="1100" b="0" i="0" u="none" strike="noStrike">
                          <a:solidFill>
                            <a:srgbClr val="000000"/>
                          </a:solidFill>
                          <a:latin typeface="Calibri"/>
                        </a:rPr>
                        <a:t> </a:t>
                      </a:r>
                      <a:endParaRPr lang="es-CO" sz="1100" b="1" i="0" u="none" strike="noStrike">
                        <a:solidFill>
                          <a:srgbClr val="000000"/>
                        </a:solidFill>
                        <a:latin typeface="Arial Narrow"/>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19075">
                <a:tc>
                  <a:txBody>
                    <a:bodyPr/>
                    <a:lstStyle/>
                    <a:p>
                      <a:pPr algn="l" rtl="0" fontAlgn="b"/>
                      <a:r>
                        <a:rPr lang="es-CO" sz="1100" b="0" i="0" u="none" strike="noStrike">
                          <a:solidFill>
                            <a:srgbClr val="000000"/>
                          </a:solidFill>
                          <a:latin typeface="Arial Narrow"/>
                        </a:rPr>
                        <a:t>Asignados</a:t>
                      </a:r>
                      <a:r>
                        <a:rPr lang="es-CO" sz="1100" b="0" i="0" u="none" strike="noStrike">
                          <a:solidFill>
                            <a:srgbClr val="000000"/>
                          </a:solidFill>
                          <a:latin typeface="Calibri"/>
                        </a:rPr>
                        <a:t> </a:t>
                      </a:r>
                      <a:endParaRPr lang="es-CO" sz="1100" b="0" i="0" u="none" strike="noStrike">
                        <a:solidFill>
                          <a:srgbClr val="000000"/>
                        </a:solidFill>
                        <a:latin typeface="Arial Narrow"/>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s-CO" sz="1100" b="0" i="0" u="none" strike="noStrike">
                          <a:solidFill>
                            <a:srgbClr val="000000"/>
                          </a:solidFill>
                          <a:latin typeface="Arial Narrow"/>
                        </a:rPr>
                        <a:t>$ 545.000.000,00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0000"/>
                          </a:solidFill>
                          <a:latin typeface="Arial Narrow"/>
                        </a:rPr>
                        <a:t>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9075">
                <a:tc>
                  <a:txBody>
                    <a:bodyPr/>
                    <a:lstStyle/>
                    <a:p>
                      <a:pPr algn="l" rtl="0" fontAlgn="b"/>
                      <a:r>
                        <a:rPr lang="es-CO" sz="1100" b="0" i="0" u="none" strike="noStrike">
                          <a:solidFill>
                            <a:srgbClr val="000000"/>
                          </a:solidFill>
                          <a:latin typeface="Arial Narrow"/>
                        </a:rPr>
                        <a:t>Ejecutados</a:t>
                      </a:r>
                      <a:r>
                        <a:rPr lang="es-CO" sz="1100" b="0" i="0" u="none" strike="noStrike">
                          <a:solidFill>
                            <a:srgbClr val="000000"/>
                          </a:solidFill>
                          <a:latin typeface="Calibri"/>
                        </a:rPr>
                        <a:t> </a:t>
                      </a:r>
                      <a:endParaRPr lang="es-CO" sz="1100" b="0" i="0" u="none" strike="noStrike">
                        <a:solidFill>
                          <a:srgbClr val="000000"/>
                        </a:solidFill>
                        <a:latin typeface="Arial Narrow"/>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s-CO" sz="1100" b="0" i="0" u="none" strike="noStrike">
                          <a:solidFill>
                            <a:srgbClr val="000000"/>
                          </a:solidFill>
                          <a:latin typeface="Arial Narrow"/>
                        </a:rPr>
                        <a:t>$ 407.977.351,00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s-CO" sz="1100" b="0" i="0" u="none" strike="noStrike" dirty="0">
                          <a:solidFill>
                            <a:srgbClr val="000000"/>
                          </a:solidFill>
                          <a:latin typeface="Arial Narrow"/>
                        </a:rPr>
                        <a:t>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46481" y="368135"/>
            <a:ext cx="8338762" cy="664012"/>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5: </a:t>
            </a:r>
            <a:r>
              <a:rPr lang="es-ES_tradnl" sz="1800" b="1" kern="0" dirty="0">
                <a:solidFill>
                  <a:sysClr val="window" lastClr="FFFFFF"/>
                </a:solidFill>
                <a:ea typeface="Open Sans Semibold" pitchFamily="34" charset="0"/>
                <a:cs typeface="Open Sans Semibold" pitchFamily="34" charset="0"/>
              </a:rPr>
              <a:t>SEGURIDAD, JUSTICIA Y DERECHOS</a:t>
            </a:r>
            <a:endParaRPr lang="es-CO" sz="1800" b="1" kern="0" dirty="0">
              <a:solidFill>
                <a:sysClr val="window" lastClr="FFFFFF"/>
              </a:solidFill>
              <a:ea typeface="Open Sans Semibold" pitchFamily="34" charset="0"/>
              <a:cs typeface="Open Sans Semibold" pitchFamily="34" charset="0"/>
            </a:endParaRPr>
          </a:p>
          <a:p>
            <a:r>
              <a:rPr lang="es-CO" sz="1800" b="1" kern="0" dirty="0">
                <a:solidFill>
                  <a:sysClr val="window" lastClr="FFFFFF"/>
                </a:solidFill>
              </a:rPr>
              <a:t>Proyect</a:t>
            </a:r>
            <a:r>
              <a:rPr lang="es-CO" sz="1800" b="1" kern="0" dirty="0">
                <a:solidFill>
                  <a:sysClr val="window" lastClr="FFFFFF"/>
                </a:solidFill>
                <a:ea typeface="Open Sans Semibold" pitchFamily="34" charset="0"/>
                <a:cs typeface="Open Sans Semibold" pitchFamily="34" charset="0"/>
              </a:rPr>
              <a:t>o: </a:t>
            </a:r>
            <a:r>
              <a:rPr lang="es-ES_tradnl" sz="1800" b="1" kern="0" dirty="0">
                <a:solidFill>
                  <a:sysClr val="window" lastClr="FFFFFF"/>
                </a:solidFill>
                <a:ea typeface="Open Sans Semibold" pitchFamily="34" charset="0"/>
                <a:cs typeface="Open Sans Semibold" pitchFamily="34" charset="0"/>
              </a:rPr>
              <a:t>Incidencia Comunal en escenarios de Participación.</a:t>
            </a:r>
            <a:endParaRPr lang="es-CO" sz="1800" b="1" kern="0" dirty="0">
              <a:solidFill>
                <a:sysClr val="window" lastClr="FFFFFF"/>
              </a:solidFill>
              <a:ea typeface="Open Sans Semibold" pitchFamily="34" charset="0"/>
              <a:cs typeface="Open Sans Semibold" pitchFamily="34" charset="0"/>
            </a:endParaRPr>
          </a:p>
        </p:txBody>
      </p:sp>
      <p:sp>
        <p:nvSpPr>
          <p:cNvPr id="14" name="13 Rectángulo"/>
          <p:cNvSpPr/>
          <p:nvPr/>
        </p:nvSpPr>
        <p:spPr>
          <a:xfrm>
            <a:off x="646481" y="1199408"/>
            <a:ext cx="6092825" cy="307777"/>
          </a:xfrm>
          <a:prstGeom prst="rect">
            <a:avLst/>
          </a:prstGeom>
        </p:spPr>
        <p:txBody>
          <a:bodyPr>
            <a:spAutoFit/>
          </a:bodyPr>
          <a:lstStyle/>
          <a:p>
            <a:pPr lvl="0"/>
            <a:r>
              <a:rPr lang="es-CO" sz="1400" b="1" dirty="0">
                <a:solidFill>
                  <a:prstClr val="black">
                    <a:lumMod val="95000"/>
                    <a:lumOff val="5000"/>
                  </a:prstClr>
                </a:solidFill>
                <a:latin typeface="Arial Narrow" pitchFamily="34" charset="0"/>
              </a:rPr>
              <a:t>INDICADORES DE PRODUCTO PLAN DE DESARROLLO </a:t>
            </a:r>
          </a:p>
        </p:txBody>
      </p:sp>
      <p:pic>
        <p:nvPicPr>
          <p:cNvPr id="16" name="Gráfico 8"/>
          <p:cNvPicPr/>
          <p:nvPr/>
        </p:nvPicPr>
        <p:blipFill>
          <a:blip r:embed="rId2" cstate="print"/>
          <a:srcRect b="-50"/>
          <a:stretch>
            <a:fillRect/>
          </a:stretch>
        </p:blipFill>
        <p:spPr bwMode="auto">
          <a:xfrm>
            <a:off x="646481" y="1798153"/>
            <a:ext cx="2657475" cy="2552700"/>
          </a:xfrm>
          <a:prstGeom prst="rect">
            <a:avLst/>
          </a:prstGeom>
          <a:noFill/>
          <a:ln w="9525">
            <a:noFill/>
            <a:miter lim="800000"/>
            <a:headEnd/>
            <a:tailEnd/>
          </a:ln>
        </p:spPr>
      </p:pic>
      <p:pic>
        <p:nvPicPr>
          <p:cNvPr id="17" name="Gráfico 6"/>
          <p:cNvPicPr/>
          <p:nvPr/>
        </p:nvPicPr>
        <p:blipFill>
          <a:blip r:embed="rId3" cstate="print"/>
          <a:srcRect/>
          <a:stretch>
            <a:fillRect/>
          </a:stretch>
        </p:blipFill>
        <p:spPr bwMode="auto">
          <a:xfrm>
            <a:off x="4227616" y="2057454"/>
            <a:ext cx="2724150" cy="2057400"/>
          </a:xfrm>
          <a:prstGeom prst="rect">
            <a:avLst/>
          </a:prstGeom>
          <a:noFill/>
          <a:ln w="9525">
            <a:noFill/>
            <a:miter lim="800000"/>
            <a:headEnd/>
            <a:tailEnd/>
          </a:ln>
        </p:spPr>
      </p:pic>
      <p:sp>
        <p:nvSpPr>
          <p:cNvPr id="18" name="17 Rectángulo"/>
          <p:cNvSpPr/>
          <p:nvPr/>
        </p:nvSpPr>
        <p:spPr>
          <a:xfrm>
            <a:off x="439387" y="4635734"/>
            <a:ext cx="6092825" cy="1231556"/>
          </a:xfrm>
          <a:prstGeom prst="rect">
            <a:avLst/>
          </a:prstGeom>
        </p:spPr>
        <p:txBody>
          <a:bodyPr>
            <a:spAutoFit/>
          </a:bodyPr>
          <a:lstStyle/>
          <a:p>
            <a:pPr marL="342900" lvl="0" indent="-342900" algn="just">
              <a:lnSpc>
                <a:spcPct val="107000"/>
              </a:lnSpc>
              <a:spcAft>
                <a:spcPts val="800"/>
              </a:spcAft>
            </a:pPr>
            <a:r>
              <a:rPr lang="es-ES_tradnl" sz="1600" b="1" dirty="0">
                <a:solidFill>
                  <a:prstClr val="black"/>
                </a:solidFill>
                <a:latin typeface="Arial Narrow" pitchFamily="34" charset="0"/>
              </a:rPr>
              <a:t>INDICADORES DE RESULTADO PLAN DE DESARROLLO PARA LA LÍNEA 5: </a:t>
            </a:r>
            <a:r>
              <a:rPr lang="es-ES_tradnl" sz="1600" dirty="0">
                <a:latin typeface="Arial Narrow" pitchFamily="34" charset="0"/>
                <a:ea typeface="Times New Roman"/>
              </a:rPr>
              <a:t>Incidencia de las Organizaciones Sociales y Comunales en los procesos de desarrollo y Convivencia Ciudadana, el cual está en 45,4%.</a:t>
            </a:r>
            <a:endParaRPr lang="es-CO" sz="1200" dirty="0">
              <a:latin typeface="Arial Narrow" pitchFamily="34" charset="0"/>
              <a:ea typeface="Times New Roman"/>
            </a:endParaRPr>
          </a:p>
          <a:p>
            <a:pPr algn="just"/>
            <a:endParaRPr lang="es-CO" sz="1600" dirty="0">
              <a:solidFill>
                <a:prstClr val="black"/>
              </a:solidFill>
              <a:latin typeface="Arial Narrow" pitchFamily="34" charset="0"/>
            </a:endParaRPr>
          </a:p>
        </p:txBody>
      </p:sp>
      <p:pic>
        <p:nvPicPr>
          <p:cNvPr id="19" name="18 Imagen" descr="F:\URABÁ NOVIEMBRE\Arboletes Consejo\IMG_679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5908" y="1798152"/>
            <a:ext cx="3343157" cy="2837581"/>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46481" y="368135"/>
            <a:ext cx="8338762" cy="387013"/>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SISTEMA DE PARTICIPACIÓN EN ANTIOQUIA</a:t>
            </a:r>
          </a:p>
        </p:txBody>
      </p:sp>
      <p:sp>
        <p:nvSpPr>
          <p:cNvPr id="10" name="9 CuadroTexto"/>
          <p:cNvSpPr txBox="1"/>
          <p:nvPr/>
        </p:nvSpPr>
        <p:spPr>
          <a:xfrm>
            <a:off x="646481" y="1306286"/>
            <a:ext cx="10290693" cy="4401205"/>
          </a:xfrm>
          <a:prstGeom prst="rect">
            <a:avLst/>
          </a:prstGeom>
          <a:noFill/>
        </p:spPr>
        <p:txBody>
          <a:bodyPr wrap="square" rtlCol="0">
            <a:spAutoFit/>
          </a:bodyPr>
          <a:lstStyle/>
          <a:p>
            <a:pPr algn="just"/>
            <a:r>
              <a:rPr lang="es-ES" sz="1400" dirty="0">
                <a:latin typeface="Arial Narrow" pitchFamily="34" charset="0"/>
              </a:rPr>
              <a:t>La Secretaría de Participación Ciudadana y Desarrollo Social, tiene como misión liderar los procesos de fortalecimiento de las organizaciones comunales y sociales, la implementación del Sistema de Participación Ciudadana, la formación para las veedurías ciudadanas y el control social y la construcción participativa de políticas públicas que permitan la incidencia efectiva de las comunidades en las decisiones públicas, además  tiene como competencia la vigilancia, inspección y control de los organismos comunales del Departamento de Antioquia, en 118 municipios del Departamento, de los 125 constituidos.</a:t>
            </a:r>
          </a:p>
          <a:p>
            <a:pPr algn="just"/>
            <a:endParaRPr lang="es-CO" sz="1400" dirty="0">
              <a:latin typeface="Arial Narrow" pitchFamily="34" charset="0"/>
            </a:endParaRPr>
          </a:p>
          <a:p>
            <a:pPr algn="just"/>
            <a:r>
              <a:rPr lang="es-ES" sz="1400" dirty="0">
                <a:latin typeface="Arial Narrow" pitchFamily="34" charset="0"/>
              </a:rPr>
              <a:t>Es por ello y atendiendo a los parámetros dados por la Constitución Política de Colombia y particularmente la ley 1757 del 2015, la Secretaría de Participación Ciudadana y Desarrollo Social ha estado concentrada en la estructuración del Sistema Departamental de Participación Ciudadana en el Departamento de Antioquia centrando su atención en la desarticulación existente entre la institucionalidad pública, privada, las organizaciones sociales, las instancias y los espacios de participación ciudadana y la promoción del control social a la gestión pública, para acercar a la ciudadanía a lo público y visualizando como una de las orientaciones estratégicas, procesos de formación ciudadana como herramienta de la inclusión social, generando líderes y lideresas más conscientes de su papel en la sociedad y su participación activa en la transformación de la sociedad desde las organizaciones comunales, sociales y la sociedad civil, las acciones realizadas en esta implementación son:</a:t>
            </a:r>
          </a:p>
          <a:p>
            <a:pPr algn="just"/>
            <a:endParaRPr lang="es-ES" sz="1400" dirty="0">
              <a:latin typeface="Arial Narrow" pitchFamily="34" charset="0"/>
            </a:endParaRPr>
          </a:p>
          <a:p>
            <a:pPr lvl="0" algn="just">
              <a:buFont typeface="Arial" pitchFamily="34" charset="0"/>
              <a:buChar char="•"/>
            </a:pPr>
            <a:r>
              <a:rPr lang="es-ES" sz="1400" dirty="0">
                <a:latin typeface="Arial Narrow" pitchFamily="34" charset="0"/>
              </a:rPr>
              <a:t>Acompañar los procesos de cualificación de formadores comunales y conciliadores de </a:t>
            </a:r>
            <a:r>
              <a:rPr lang="es-ES" sz="1400" dirty="0" err="1">
                <a:latin typeface="Arial Narrow" pitchFamily="34" charset="0"/>
              </a:rPr>
              <a:t>Asocomunales</a:t>
            </a:r>
            <a:endParaRPr lang="es-CO" sz="1400" dirty="0">
              <a:latin typeface="Arial Narrow" pitchFamily="34" charset="0"/>
            </a:endParaRPr>
          </a:p>
          <a:p>
            <a:pPr algn="just">
              <a:buFont typeface="Arial" pitchFamily="34" charset="0"/>
              <a:buChar char="•"/>
            </a:pPr>
            <a:r>
              <a:rPr lang="es-ES" sz="1400" dirty="0">
                <a:latin typeface="Arial Narrow" pitchFamily="34" charset="0"/>
              </a:rPr>
              <a:t>Asesoría técnica y jurídica para estandarizar procedimientos acorde a la norma comunal</a:t>
            </a:r>
          </a:p>
          <a:p>
            <a:pPr lvl="0" algn="just">
              <a:buFont typeface="Arial" pitchFamily="34" charset="0"/>
              <a:buChar char="•"/>
            </a:pPr>
            <a:r>
              <a:rPr lang="es-MX" sz="1400" dirty="0">
                <a:latin typeface="Arial Narrow" pitchFamily="34" charset="0"/>
              </a:rPr>
              <a:t>Acompañamiento a procesos de modernización tecnológica de </a:t>
            </a:r>
            <a:r>
              <a:rPr lang="es-MX" sz="1400" dirty="0" err="1">
                <a:latin typeface="Arial Narrow" pitchFamily="34" charset="0"/>
              </a:rPr>
              <a:t>Asocomunales</a:t>
            </a:r>
            <a:r>
              <a:rPr lang="es-MX" sz="1400" dirty="0">
                <a:latin typeface="Arial Narrow" pitchFamily="34" charset="0"/>
              </a:rPr>
              <a:t> y Juntas de Acción comunal</a:t>
            </a:r>
            <a:endParaRPr lang="es-CO" sz="1400" dirty="0">
              <a:latin typeface="Arial Narrow" pitchFamily="34" charset="0"/>
            </a:endParaRPr>
          </a:p>
          <a:p>
            <a:pPr algn="just">
              <a:buFont typeface="Arial" pitchFamily="34" charset="0"/>
              <a:buChar char="•"/>
            </a:pPr>
            <a:r>
              <a:rPr lang="es-ES" sz="1400" dirty="0">
                <a:latin typeface="Arial Narrow" pitchFamily="34" charset="0"/>
              </a:rPr>
              <a:t>Creación de los consejos de participación ciudadana y control social.</a:t>
            </a:r>
          </a:p>
          <a:p>
            <a:pPr algn="just"/>
            <a:endParaRPr lang="es-ES" sz="1400" dirty="0">
              <a:latin typeface="Arial Narrow" pitchFamily="34" charset="0"/>
            </a:endParaRPr>
          </a:p>
          <a:p>
            <a:pPr algn="just"/>
            <a:endParaRPr lang="es-ES" sz="1400" dirty="0">
              <a:latin typeface="Arial Narrow" pitchFamily="34" charset="0"/>
            </a:endParaRPr>
          </a:p>
          <a:p>
            <a:pPr algn="just"/>
            <a:endParaRPr lang="es-CO" sz="1400" dirty="0">
              <a:latin typeface="Arial Narrow"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50670" y="1888177"/>
            <a:ext cx="9167751" cy="1323439"/>
          </a:xfrm>
          <a:prstGeom prst="rect">
            <a:avLst/>
          </a:prstGeom>
          <a:noFill/>
        </p:spPr>
        <p:txBody>
          <a:bodyPr wrap="square" rtlCol="0">
            <a:spAutoFit/>
          </a:bodyPr>
          <a:lstStyle/>
          <a:p>
            <a:r>
              <a:rPr lang="es-CO" sz="8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Narrow" pitchFamily="34" charset="0"/>
              </a:rPr>
              <a:t>MUCHAS GRACIAS!!!</a:t>
            </a:r>
            <a:endParaRPr lang="es-CO" dirty="0">
              <a:latin typeface="Arial Narrow"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174980" y="2657142"/>
            <a:ext cx="10584373" cy="1587341"/>
          </a:xfrm>
          <a:prstGeom prst="rect">
            <a:avLst/>
          </a:prstGeom>
          <a:noFill/>
        </p:spPr>
        <p:txBody>
          <a:bodyPr wrap="square" lIns="108951" tIns="54475" rIns="108951" bIns="54475">
            <a:spAutoFit/>
          </a:bodyPr>
          <a:lstStyle/>
          <a:p>
            <a:pPr algn="ctr">
              <a:defRPr/>
            </a:pPr>
            <a:r>
              <a:rPr lang="es-CO" sz="4800" b="1" dirty="0">
                <a:solidFill>
                  <a:srgbClr val="0C6D1F"/>
                </a:solidFill>
                <a:latin typeface="Arial Narrow" panose="020B0606020202030204" pitchFamily="34" charset="0"/>
                <a:cs typeface="Calibri"/>
              </a:rPr>
              <a:t>DIRECCIÓN DE PARTICIPACIÓN CIUDADANA Y GESTIÓN SOCIAL</a:t>
            </a:r>
          </a:p>
        </p:txBody>
      </p:sp>
    </p:spTree>
    <p:extLst>
      <p:ext uri="{BB962C8B-B14F-4D97-AF65-F5344CB8AC3E}">
        <p14:creationId xmlns:p14="http://schemas.microsoft.com/office/powerpoint/2010/main" val="1693987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ágono 10"/>
          <p:cNvSpPr/>
          <p:nvPr/>
        </p:nvSpPr>
        <p:spPr>
          <a:xfrm>
            <a:off x="646481" y="184256"/>
            <a:ext cx="11080539" cy="575405"/>
          </a:xfrm>
          <a:prstGeom prst="homePlate">
            <a:avLst/>
          </a:prstGeom>
          <a:solidFill>
            <a:srgbClr val="0C6D1F"/>
          </a:solidFill>
          <a:ln w="6350" cap="flat" cmpd="sng" algn="ctr">
            <a:noFill/>
            <a:prstDash val="solid"/>
            <a:miter lim="800000"/>
          </a:ln>
          <a:effectLst/>
        </p:spPr>
        <p:txBody>
          <a:bodyPr lIns="108951" tIns="54475" rIns="108951" bIns="54475" rtlCol="0" anchor="ctr"/>
          <a:lstStyle/>
          <a:p>
            <a:pPr algn="ctr">
              <a:defRPr/>
            </a:pPr>
            <a:endParaRPr lang="es-ES" kern="0" dirty="0">
              <a:solidFill>
                <a:prstClr val="white"/>
              </a:solidFill>
              <a:latin typeface="Calibri" panose="020F0502020204030204"/>
            </a:endParaRPr>
          </a:p>
        </p:txBody>
      </p:sp>
      <p:sp>
        <p:nvSpPr>
          <p:cNvPr id="5" name="4 Rectángulo"/>
          <p:cNvSpPr/>
          <p:nvPr/>
        </p:nvSpPr>
        <p:spPr>
          <a:xfrm>
            <a:off x="320635" y="1032848"/>
            <a:ext cx="8338762" cy="941011"/>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2: La nueva ruralidad, para vivir mejor en el campo </a:t>
            </a:r>
          </a:p>
          <a:p>
            <a:r>
              <a:rPr lang="es-CO" sz="1800" b="1" kern="0" dirty="0">
                <a:solidFill>
                  <a:sysClr val="window" lastClr="FFFFFF"/>
                </a:solidFill>
              </a:rPr>
              <a:t>Proyecto: </a:t>
            </a:r>
            <a:r>
              <a:rPr lang="es-CO" sz="1800" b="1" kern="0" dirty="0">
                <a:solidFill>
                  <a:sysClr val="window" lastClr="FFFFFF"/>
                </a:solidFill>
                <a:ea typeface="Open Sans Semibold" pitchFamily="34" charset="0"/>
                <a:cs typeface="Open Sans Semibold" pitchFamily="34" charset="0"/>
              </a:rPr>
              <a:t>Apoyo integral a los hogares en condición de pobreza extrema en el departamento de Antioquia</a:t>
            </a:r>
          </a:p>
        </p:txBody>
      </p:sp>
      <p:sp>
        <p:nvSpPr>
          <p:cNvPr id="12" name="Título 1"/>
          <p:cNvSpPr txBox="1">
            <a:spLocks/>
          </p:cNvSpPr>
          <p:nvPr/>
        </p:nvSpPr>
        <p:spPr>
          <a:xfrm>
            <a:off x="763227" y="3"/>
            <a:ext cx="10963791" cy="858473"/>
          </a:xfrm>
          <a:prstGeom prst="rect">
            <a:avLst/>
          </a:prstGeom>
        </p:spPr>
        <p:txBody>
          <a:bodyPr vert="horz" lIns="108951" tIns="54475" rIns="108951" bIns="5447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89508">
              <a:defRPr/>
            </a:pPr>
            <a:r>
              <a:rPr lang="es-CO" sz="3800" spc="-119" dirty="0">
                <a:solidFill>
                  <a:sysClr val="window" lastClr="FFFFFF"/>
                </a:solidFill>
                <a:latin typeface="Calibri Light" panose="020F0302020204030204"/>
              </a:rPr>
              <a:t>Proyectos ejecutados 2017</a:t>
            </a:r>
          </a:p>
        </p:txBody>
      </p:sp>
      <p:sp>
        <p:nvSpPr>
          <p:cNvPr id="15" name="14 Rectángulo"/>
          <p:cNvSpPr/>
          <p:nvPr/>
        </p:nvSpPr>
        <p:spPr>
          <a:xfrm>
            <a:off x="320634" y="2020232"/>
            <a:ext cx="7806309" cy="4495830"/>
          </a:xfrm>
          <a:prstGeom prst="rect">
            <a:avLst/>
          </a:prstGeom>
        </p:spPr>
        <p:txBody>
          <a:bodyPr wrap="square" lIns="108951" tIns="54475" rIns="108951" bIns="54475">
            <a:spAutoFit/>
          </a:bodyPr>
          <a:lstStyle/>
          <a:p>
            <a:pPr lvl="0"/>
            <a:r>
              <a:rPr lang="es-CO" sz="1400" b="1" dirty="0">
                <a:solidFill>
                  <a:schemeClr val="tx1">
                    <a:lumMod val="95000"/>
                    <a:lumOff val="5000"/>
                  </a:schemeClr>
                </a:solidFill>
                <a:latin typeface="Arial Narrow" pitchFamily="34" charset="0"/>
              </a:rPr>
              <a:t>ESTRATEGIAS:</a:t>
            </a:r>
          </a:p>
          <a:p>
            <a:pPr algn="just"/>
            <a:r>
              <a:rPr lang="es-ES_tradnl" sz="1400" dirty="0">
                <a:latin typeface="Arial Narrow" pitchFamily="34" charset="0"/>
              </a:rPr>
              <a:t>Con la implementación de este proyecto se ha contribuido al mejoramiento de los niveles de calidad de vida de los hogares de la población rural, mediante el acompañamiento y la asesoría integral para acceder a los bienes y servicios; especialmente los establecidos en las dimensiones de identificación, salud y nutrición, educación y capacitación, habitabilidad, ingreso y trabajo, derechos humanos, y convivencia y desarrollo </a:t>
            </a:r>
            <a:r>
              <a:rPr lang="es-ES_tradnl" sz="1600" dirty="0">
                <a:latin typeface="Arial Narrow" pitchFamily="34" charset="0"/>
              </a:rPr>
              <a:t>comunitario</a:t>
            </a:r>
            <a:r>
              <a:rPr lang="es-ES_tradnl" sz="1400" dirty="0">
                <a:latin typeface="Arial Narrow" pitchFamily="34" charset="0"/>
              </a:rPr>
              <a:t>.</a:t>
            </a:r>
            <a:endParaRPr lang="es-CO" sz="1400" dirty="0">
              <a:solidFill>
                <a:schemeClr val="tx1">
                  <a:lumMod val="95000"/>
                  <a:lumOff val="5000"/>
                </a:schemeClr>
              </a:solidFill>
              <a:latin typeface="Arial Narrow" pitchFamily="34" charset="0"/>
              <a:ea typeface="Open Sans Semibold" pitchFamily="34" charset="0"/>
              <a:cs typeface="Open Sans Semibold" pitchFamily="34" charset="0"/>
            </a:endParaRPr>
          </a:p>
          <a:p>
            <a:endParaRPr lang="es-CO" sz="1400" b="1" dirty="0">
              <a:latin typeface="Arial Narrow" pitchFamily="34" charset="0"/>
            </a:endParaRPr>
          </a:p>
          <a:p>
            <a:pPr algn="just"/>
            <a:r>
              <a:rPr lang="es-CO" sz="1400" b="1" dirty="0">
                <a:latin typeface="Arial Narrow" pitchFamily="34" charset="0"/>
              </a:rPr>
              <a:t>MUNICIPIOS </a:t>
            </a:r>
            <a:r>
              <a:rPr lang="es-CO" sz="1400" b="1" dirty="0" err="1">
                <a:latin typeface="Arial Narrow" pitchFamily="34" charset="0"/>
              </a:rPr>
              <a:t>ATENDIDOS:</a:t>
            </a:r>
            <a:r>
              <a:rPr lang="es-CO" sz="1400" dirty="0" err="1">
                <a:latin typeface="Arial Narrow" pitchFamily="34" charset="0"/>
              </a:rPr>
              <a:t>En</a:t>
            </a:r>
            <a:r>
              <a:rPr lang="es-CO" sz="1400" dirty="0">
                <a:latin typeface="Arial Narrow" pitchFamily="34" charset="0"/>
              </a:rPr>
              <a:t> el año 2017 se realizaron 72 eventos de servicios en el Departamento de Antioquia, en los municipios de: </a:t>
            </a:r>
          </a:p>
          <a:p>
            <a:pPr algn="just"/>
            <a:endParaRPr lang="es-CO" sz="1400" dirty="0">
              <a:latin typeface="Arial Narrow" pitchFamily="34" charset="0"/>
            </a:endParaRPr>
          </a:p>
          <a:p>
            <a:pPr algn="just"/>
            <a:r>
              <a:rPr lang="es-CO" sz="1400" dirty="0">
                <a:latin typeface="Arial Narrow" pitchFamily="34" charset="0"/>
              </a:rPr>
              <a:t>Municipios donde se realizo una  feria de servicios: </a:t>
            </a:r>
            <a:r>
              <a:rPr lang="es-CO" sz="1400" dirty="0" err="1">
                <a:latin typeface="Arial Narrow" pitchFamily="34" charset="0"/>
              </a:rPr>
              <a:t>Mutatá</a:t>
            </a:r>
            <a:r>
              <a:rPr lang="es-CO" sz="1400" dirty="0">
                <a:latin typeface="Arial Narrow" pitchFamily="34" charset="0"/>
              </a:rPr>
              <a:t>, Santa </a:t>
            </a:r>
            <a:r>
              <a:rPr lang="es-CO" sz="1400" dirty="0" err="1">
                <a:latin typeface="Arial Narrow" pitchFamily="34" charset="0"/>
              </a:rPr>
              <a:t>Fé</a:t>
            </a:r>
            <a:r>
              <a:rPr lang="es-CO" sz="1400" dirty="0">
                <a:latin typeface="Arial Narrow" pitchFamily="34" charset="0"/>
              </a:rPr>
              <a:t> de Antioquia, Medellín, El Bagre, Caicedo,  Zaragoza, </a:t>
            </a:r>
            <a:r>
              <a:rPr lang="es-CO" sz="1400" dirty="0" err="1">
                <a:latin typeface="Arial Narrow" pitchFamily="34" charset="0"/>
              </a:rPr>
              <a:t>Briceño</a:t>
            </a:r>
            <a:r>
              <a:rPr lang="es-CO" sz="1400" dirty="0">
                <a:latin typeface="Arial Narrow" pitchFamily="34" charset="0"/>
              </a:rPr>
              <a:t>, </a:t>
            </a:r>
            <a:r>
              <a:rPr lang="es-CO" sz="1400" dirty="0" err="1">
                <a:latin typeface="Arial Narrow" pitchFamily="34" charset="0"/>
              </a:rPr>
              <a:t>Carepa</a:t>
            </a:r>
            <a:r>
              <a:rPr lang="es-CO" sz="1400" dirty="0">
                <a:latin typeface="Arial Narrow" pitchFamily="34" charset="0"/>
              </a:rPr>
              <a:t>, San Andrés de </a:t>
            </a:r>
            <a:r>
              <a:rPr lang="es-CO" sz="1400" dirty="0" err="1">
                <a:latin typeface="Arial Narrow" pitchFamily="34" charset="0"/>
              </a:rPr>
              <a:t>Cuerquia</a:t>
            </a:r>
            <a:r>
              <a:rPr lang="es-CO" sz="1400" dirty="0">
                <a:latin typeface="Arial Narrow" pitchFamily="34" charset="0"/>
              </a:rPr>
              <a:t>, </a:t>
            </a:r>
            <a:r>
              <a:rPr lang="es-CO" sz="1400" dirty="0" err="1">
                <a:latin typeface="Arial Narrow" pitchFamily="34" charset="0"/>
              </a:rPr>
              <a:t>Betulia</a:t>
            </a:r>
            <a:r>
              <a:rPr lang="es-CO" sz="1400" dirty="0">
                <a:latin typeface="Arial Narrow" pitchFamily="34" charset="0"/>
              </a:rPr>
              <a:t>, </a:t>
            </a:r>
            <a:r>
              <a:rPr lang="es-CO" sz="1400" dirty="0" err="1">
                <a:latin typeface="Arial Narrow" pitchFamily="34" charset="0"/>
              </a:rPr>
              <a:t>Apartadó</a:t>
            </a:r>
            <a:r>
              <a:rPr lang="es-CO" sz="1400" dirty="0">
                <a:latin typeface="Arial Narrow" pitchFamily="34" charset="0"/>
              </a:rPr>
              <a:t>, </a:t>
            </a:r>
            <a:r>
              <a:rPr lang="es-CO" sz="1400" dirty="0" err="1">
                <a:latin typeface="Arial Narrow" pitchFamily="34" charset="0"/>
              </a:rPr>
              <a:t>Tarazá</a:t>
            </a:r>
            <a:r>
              <a:rPr lang="es-CO" sz="1400" dirty="0">
                <a:latin typeface="Arial Narrow" pitchFamily="34" charset="0"/>
              </a:rPr>
              <a:t>, San Roque, Amalfi, </a:t>
            </a:r>
            <a:r>
              <a:rPr lang="es-CO" sz="1400" dirty="0" err="1">
                <a:latin typeface="Arial Narrow" pitchFamily="34" charset="0"/>
              </a:rPr>
              <a:t>Yondó</a:t>
            </a:r>
            <a:r>
              <a:rPr lang="es-CO" sz="1400" dirty="0">
                <a:latin typeface="Arial Narrow" pitchFamily="34" charset="0"/>
              </a:rPr>
              <a:t>, </a:t>
            </a:r>
            <a:r>
              <a:rPr lang="es-CO" sz="1400" dirty="0" err="1">
                <a:latin typeface="Arial Narrow" pitchFamily="34" charset="0"/>
              </a:rPr>
              <a:t>Buriticá</a:t>
            </a:r>
            <a:r>
              <a:rPr lang="es-CO" sz="1400" dirty="0">
                <a:latin typeface="Arial Narrow" pitchFamily="34" charset="0"/>
              </a:rPr>
              <a:t>, Cáceres, Santo Domingo, </a:t>
            </a:r>
            <a:r>
              <a:rPr lang="es-CO" sz="1400" dirty="0" err="1">
                <a:latin typeface="Arial Narrow" pitchFamily="34" charset="0"/>
              </a:rPr>
              <a:t>Amagá</a:t>
            </a:r>
            <a:r>
              <a:rPr lang="es-CO" sz="1400" dirty="0">
                <a:latin typeface="Arial Narrow" pitchFamily="34" charset="0"/>
              </a:rPr>
              <a:t>, Peque, Andes, Frontino, Segovia, Santa Bárbara, Arboletes, Nariño, Puerto </a:t>
            </a:r>
            <a:r>
              <a:rPr lang="es-CO" sz="1400" dirty="0" err="1">
                <a:latin typeface="Arial Narrow" pitchFamily="34" charset="0"/>
              </a:rPr>
              <a:t>Nare</a:t>
            </a:r>
            <a:r>
              <a:rPr lang="es-CO" sz="1400" dirty="0">
                <a:latin typeface="Arial Narrow" pitchFamily="34" charset="0"/>
              </a:rPr>
              <a:t>, </a:t>
            </a:r>
            <a:r>
              <a:rPr lang="es-CO" sz="1400" dirty="0" err="1">
                <a:latin typeface="Arial Narrow" pitchFamily="34" charset="0"/>
              </a:rPr>
              <a:t>Yolombo</a:t>
            </a:r>
            <a:r>
              <a:rPr lang="es-CO" sz="1400" dirty="0">
                <a:latin typeface="Arial Narrow" pitchFamily="34" charset="0"/>
              </a:rPr>
              <a:t>, </a:t>
            </a:r>
            <a:r>
              <a:rPr lang="es-CO" sz="1400" dirty="0" err="1">
                <a:latin typeface="Arial Narrow" pitchFamily="34" charset="0"/>
              </a:rPr>
              <a:t>Cañasgordas</a:t>
            </a:r>
            <a:r>
              <a:rPr lang="es-CO" sz="1400" dirty="0">
                <a:latin typeface="Arial Narrow" pitchFamily="34" charset="0"/>
              </a:rPr>
              <a:t>, Ciudad Bolívar, Cáceres, </a:t>
            </a:r>
            <a:r>
              <a:rPr lang="es-CO" sz="1400" dirty="0" err="1">
                <a:latin typeface="Arial Narrow" pitchFamily="34" charset="0"/>
              </a:rPr>
              <a:t>Urrao</a:t>
            </a:r>
            <a:r>
              <a:rPr lang="es-CO" sz="1400" dirty="0">
                <a:latin typeface="Arial Narrow" pitchFamily="34" charset="0"/>
              </a:rPr>
              <a:t>, </a:t>
            </a:r>
            <a:r>
              <a:rPr lang="es-CO" sz="1400" dirty="0" err="1">
                <a:latin typeface="Arial Narrow" pitchFamily="34" charset="0"/>
              </a:rPr>
              <a:t>Belmira</a:t>
            </a:r>
            <a:r>
              <a:rPr lang="es-CO" sz="1400" dirty="0">
                <a:latin typeface="Arial Narrow" pitchFamily="34" charset="0"/>
              </a:rPr>
              <a:t>, </a:t>
            </a:r>
          </a:p>
          <a:p>
            <a:r>
              <a:rPr lang="es-CO" sz="1400" dirty="0">
                <a:latin typeface="Arial Narrow" pitchFamily="34" charset="0"/>
              </a:rPr>
              <a:t>Granada, Angostura, </a:t>
            </a:r>
            <a:r>
              <a:rPr lang="es-CO" sz="1400" dirty="0" err="1">
                <a:latin typeface="Arial Narrow" pitchFamily="34" charset="0"/>
              </a:rPr>
              <a:t>Tarazá</a:t>
            </a:r>
            <a:r>
              <a:rPr lang="es-CO" sz="1400" dirty="0">
                <a:latin typeface="Arial Narrow" pitchFamily="34" charset="0"/>
              </a:rPr>
              <a:t>, Vigía del Fuerte, </a:t>
            </a:r>
            <a:r>
              <a:rPr lang="es-CO" sz="1400" dirty="0" err="1">
                <a:latin typeface="Arial Narrow" pitchFamily="34" charset="0"/>
              </a:rPr>
              <a:t>Murindó</a:t>
            </a:r>
            <a:r>
              <a:rPr lang="es-CO" sz="1400" dirty="0">
                <a:latin typeface="Arial Narrow" pitchFamily="34" charset="0"/>
              </a:rPr>
              <a:t>, </a:t>
            </a:r>
            <a:r>
              <a:rPr lang="es-CO" sz="1400" dirty="0" err="1">
                <a:latin typeface="Arial Narrow" pitchFamily="34" charset="0"/>
              </a:rPr>
              <a:t>Caramanta</a:t>
            </a:r>
            <a:r>
              <a:rPr lang="es-CO" sz="1400" dirty="0">
                <a:latin typeface="Arial Narrow" pitchFamily="34" charset="0"/>
              </a:rPr>
              <a:t>, </a:t>
            </a:r>
            <a:r>
              <a:rPr lang="es-CO" sz="1400" dirty="0" err="1">
                <a:latin typeface="Arial Narrow" pitchFamily="34" charset="0"/>
              </a:rPr>
              <a:t>Sonsón</a:t>
            </a:r>
            <a:r>
              <a:rPr lang="es-CO" sz="1400" dirty="0">
                <a:latin typeface="Arial Narrow" pitchFamily="34" charset="0"/>
              </a:rPr>
              <a:t>.</a:t>
            </a:r>
          </a:p>
          <a:p>
            <a:r>
              <a:rPr lang="es-CO" sz="1400" dirty="0">
                <a:latin typeface="Arial Narrow" pitchFamily="34" charset="0"/>
              </a:rPr>
              <a:t> </a:t>
            </a:r>
          </a:p>
          <a:p>
            <a:r>
              <a:rPr lang="es-CO" sz="1400" dirty="0">
                <a:latin typeface="Arial Narrow" pitchFamily="34" charset="0"/>
              </a:rPr>
              <a:t>Municipios donde se realizaron dos ferias de servicios: </a:t>
            </a:r>
            <a:r>
              <a:rPr lang="es-CO" sz="1400" dirty="0" err="1">
                <a:latin typeface="Arial Narrow" pitchFamily="34" charset="0"/>
              </a:rPr>
              <a:t>Anorí</a:t>
            </a:r>
            <a:r>
              <a:rPr lang="es-CO" sz="1400" dirty="0">
                <a:latin typeface="Arial Narrow" pitchFamily="34" charset="0"/>
              </a:rPr>
              <a:t>, </a:t>
            </a:r>
            <a:r>
              <a:rPr lang="es-CO" sz="1400" dirty="0" err="1">
                <a:latin typeface="Arial Narrow" pitchFamily="34" charset="0"/>
              </a:rPr>
              <a:t>Caucasia</a:t>
            </a:r>
            <a:r>
              <a:rPr lang="es-CO" sz="1400" dirty="0">
                <a:latin typeface="Arial Narrow" pitchFamily="34" charset="0"/>
              </a:rPr>
              <a:t>, Concordia,  </a:t>
            </a:r>
            <a:r>
              <a:rPr lang="es-CO" sz="1400" dirty="0" err="1">
                <a:latin typeface="Arial Narrow" pitchFamily="34" charset="0"/>
              </a:rPr>
              <a:t>Chigorodó</a:t>
            </a:r>
            <a:r>
              <a:rPr lang="es-CO" sz="1400" dirty="0">
                <a:latin typeface="Arial Narrow" pitchFamily="34" charset="0"/>
              </a:rPr>
              <a:t>, </a:t>
            </a:r>
            <a:r>
              <a:rPr lang="es-CO" sz="1400" dirty="0" err="1">
                <a:latin typeface="Arial Narrow" pitchFamily="34" charset="0"/>
              </a:rPr>
              <a:t>Ituango</a:t>
            </a:r>
            <a:r>
              <a:rPr lang="es-CO" sz="1400" dirty="0">
                <a:latin typeface="Arial Narrow" pitchFamily="34" charset="0"/>
              </a:rPr>
              <a:t>, </a:t>
            </a:r>
            <a:r>
              <a:rPr lang="es-CO" sz="1400" dirty="0" err="1">
                <a:latin typeface="Arial Narrow" pitchFamily="34" charset="0"/>
              </a:rPr>
              <a:t>Fredonia</a:t>
            </a:r>
            <a:r>
              <a:rPr lang="es-CO" sz="1400" dirty="0">
                <a:latin typeface="Arial Narrow" pitchFamily="34" charset="0"/>
              </a:rPr>
              <a:t>, </a:t>
            </a:r>
            <a:r>
              <a:rPr lang="es-CO" sz="1400" dirty="0" err="1">
                <a:latin typeface="Arial Narrow" pitchFamily="34" charset="0"/>
              </a:rPr>
              <a:t>Necoclí</a:t>
            </a:r>
            <a:r>
              <a:rPr lang="es-CO" sz="1400" dirty="0">
                <a:latin typeface="Arial Narrow" pitchFamily="34" charset="0"/>
              </a:rPr>
              <a:t>, Puerto </a:t>
            </a:r>
            <a:r>
              <a:rPr lang="es-CO" sz="1400" dirty="0" err="1">
                <a:latin typeface="Arial Narrow" pitchFamily="34" charset="0"/>
              </a:rPr>
              <a:t>Berrio</a:t>
            </a:r>
            <a:r>
              <a:rPr lang="es-CO" sz="1400" dirty="0">
                <a:latin typeface="Arial Narrow" pitchFamily="34" charset="0"/>
              </a:rPr>
              <a:t>, Remedios, </a:t>
            </a:r>
            <a:r>
              <a:rPr lang="es-CO" sz="1400" dirty="0" err="1">
                <a:latin typeface="Arial Narrow" pitchFamily="34" charset="0"/>
              </a:rPr>
              <a:t>Vegachí</a:t>
            </a:r>
            <a:r>
              <a:rPr lang="es-CO" sz="1400" dirty="0">
                <a:latin typeface="Arial Narrow" pitchFamily="34" charset="0"/>
              </a:rPr>
              <a:t>, </a:t>
            </a:r>
            <a:r>
              <a:rPr lang="es-CO" sz="1400" dirty="0" err="1">
                <a:latin typeface="Arial Narrow" pitchFamily="34" charset="0"/>
              </a:rPr>
              <a:t>Yarumal</a:t>
            </a:r>
            <a:r>
              <a:rPr lang="es-CO" sz="1400" dirty="0">
                <a:latin typeface="Arial Narrow" pitchFamily="34" charset="0"/>
              </a:rPr>
              <a:t>, Zaragoza,</a:t>
            </a:r>
          </a:p>
          <a:p>
            <a:r>
              <a:rPr lang="es-CO" sz="1400" dirty="0">
                <a:latin typeface="Arial Narrow" pitchFamily="34" charset="0"/>
              </a:rPr>
              <a:t> </a:t>
            </a:r>
          </a:p>
          <a:p>
            <a:r>
              <a:rPr lang="es-CO" sz="1400" dirty="0">
                <a:latin typeface="Arial Narrow" pitchFamily="34" charset="0"/>
              </a:rPr>
              <a:t>Municipios donde se realizaron tres ferias de servicios: </a:t>
            </a:r>
            <a:r>
              <a:rPr lang="es-CO" sz="1400" dirty="0" err="1">
                <a:latin typeface="Arial Narrow" pitchFamily="34" charset="0"/>
              </a:rPr>
              <a:t>Dabeiba</a:t>
            </a:r>
            <a:r>
              <a:rPr lang="es-CO" sz="1400" dirty="0">
                <a:latin typeface="Arial Narrow" pitchFamily="34" charset="0"/>
              </a:rPr>
              <a:t>, </a:t>
            </a:r>
            <a:r>
              <a:rPr lang="es-CO" sz="1400" dirty="0" err="1">
                <a:latin typeface="Arial Narrow" pitchFamily="34" charset="0"/>
              </a:rPr>
              <a:t>Nechí</a:t>
            </a:r>
            <a:r>
              <a:rPr lang="es-CO" sz="1400" dirty="0">
                <a:latin typeface="Arial Narrow" pitchFamily="34" charset="0"/>
              </a:rPr>
              <a:t>, Turbo.</a:t>
            </a:r>
          </a:p>
          <a:p>
            <a:pPr algn="just"/>
            <a:endParaRPr lang="es-CO" sz="1600" dirty="0">
              <a:latin typeface="Arial Narrow" panose="020B0606020202030204" pitchFamily="34" charset="0"/>
            </a:endParaRPr>
          </a:p>
        </p:txBody>
      </p:sp>
      <p:pic>
        <p:nvPicPr>
          <p:cNvPr id="7169" name="Picture 1" descr="IMG_1472"/>
          <p:cNvPicPr>
            <a:picLocks noChangeAspect="1" noChangeArrowheads="1"/>
          </p:cNvPicPr>
          <p:nvPr/>
        </p:nvPicPr>
        <p:blipFill>
          <a:blip r:embed="rId2"/>
          <a:srcRect/>
          <a:stretch>
            <a:fillRect/>
          </a:stretch>
        </p:blipFill>
        <p:spPr bwMode="auto">
          <a:xfrm>
            <a:off x="8659397" y="2447100"/>
            <a:ext cx="3009900" cy="227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320634" y="1674420"/>
            <a:ext cx="7806309" cy="2341394"/>
          </a:xfrm>
          <a:prstGeom prst="rect">
            <a:avLst/>
          </a:prstGeom>
        </p:spPr>
        <p:txBody>
          <a:bodyPr wrap="square" lIns="108951" tIns="54475" rIns="108951" bIns="54475">
            <a:spAutoFit/>
          </a:bodyPr>
          <a:lstStyle/>
          <a:p>
            <a:pPr algn="just"/>
            <a:r>
              <a:rPr lang="es-ES_tradnl" sz="1600" b="1" dirty="0">
                <a:latin typeface="Arial Narrow" pitchFamily="34" charset="0"/>
              </a:rPr>
              <a:t>EJECUCIÓN PRESUPUESTAL</a:t>
            </a:r>
          </a:p>
          <a:p>
            <a:pPr algn="just"/>
            <a:endParaRPr lang="es-ES_tradnl" sz="1600" b="1" dirty="0">
              <a:latin typeface="Arial Narrow" pitchFamily="34" charset="0"/>
            </a:endParaRPr>
          </a:p>
          <a:p>
            <a:pPr algn="just"/>
            <a:endParaRPr lang="es-ES_tradnl" sz="1600" b="1" dirty="0">
              <a:latin typeface="Arial Narrow" pitchFamily="34" charset="0"/>
            </a:endParaRPr>
          </a:p>
          <a:p>
            <a:pPr algn="just"/>
            <a:endParaRPr lang="es-ES_tradnl" sz="1600" b="1" dirty="0">
              <a:latin typeface="Arial Narrow" pitchFamily="34" charset="0"/>
            </a:endParaRPr>
          </a:p>
          <a:p>
            <a:pPr algn="just"/>
            <a:endParaRPr lang="es-ES_tradnl" sz="1600" b="1" dirty="0">
              <a:latin typeface="Arial Narrow" pitchFamily="34" charset="0"/>
            </a:endParaRPr>
          </a:p>
          <a:p>
            <a:pPr algn="just"/>
            <a:r>
              <a:rPr lang="es-ES_tradnl" sz="1600" b="1" dirty="0">
                <a:latin typeface="Arial Narrow" pitchFamily="34" charset="0"/>
              </a:rPr>
              <a:t>INDICADORES DE PRODUCTO PLAN DE DESARROLLO:</a:t>
            </a:r>
          </a:p>
          <a:p>
            <a:pPr algn="just"/>
            <a:endParaRPr lang="es-ES_tradnl" sz="1600" b="1" dirty="0">
              <a:latin typeface="Arial Narrow" pitchFamily="34" charset="0"/>
            </a:endParaRPr>
          </a:p>
          <a:p>
            <a:pPr algn="just"/>
            <a:endParaRPr lang="es-ES_tradnl" sz="1600" b="1" dirty="0">
              <a:latin typeface="Arial Narrow" pitchFamily="34" charset="0"/>
            </a:endParaRPr>
          </a:p>
          <a:p>
            <a:pPr algn="just"/>
            <a:endParaRPr lang="es-CO" sz="1700" dirty="0">
              <a:latin typeface="Arial Narrow" panose="020B0606020202030204" pitchFamily="34" charset="0"/>
            </a:endParaRPr>
          </a:p>
        </p:txBody>
      </p:sp>
      <p:graphicFrame>
        <p:nvGraphicFramePr>
          <p:cNvPr id="8" name="7 Tabla"/>
          <p:cNvGraphicFramePr>
            <a:graphicFrameLocks noGrp="1"/>
          </p:cNvGraphicFramePr>
          <p:nvPr/>
        </p:nvGraphicFramePr>
        <p:xfrm>
          <a:off x="498763" y="1947554"/>
          <a:ext cx="6377049" cy="771894"/>
        </p:xfrm>
        <a:graphic>
          <a:graphicData uri="http://schemas.openxmlformats.org/drawingml/2006/table">
            <a:tbl>
              <a:tblPr/>
              <a:tblGrid>
                <a:gridCol w="2346533">
                  <a:extLst>
                    <a:ext uri="{9D8B030D-6E8A-4147-A177-3AD203B41FA5}">
                      <a16:colId xmlns:a16="http://schemas.microsoft.com/office/drawing/2014/main" xmlns="" val="20000"/>
                    </a:ext>
                  </a:extLst>
                </a:gridCol>
                <a:gridCol w="2512171">
                  <a:extLst>
                    <a:ext uri="{9D8B030D-6E8A-4147-A177-3AD203B41FA5}">
                      <a16:colId xmlns:a16="http://schemas.microsoft.com/office/drawing/2014/main" xmlns="" val="20001"/>
                    </a:ext>
                  </a:extLst>
                </a:gridCol>
                <a:gridCol w="1518345">
                  <a:extLst>
                    <a:ext uri="{9D8B030D-6E8A-4147-A177-3AD203B41FA5}">
                      <a16:colId xmlns:a16="http://schemas.microsoft.com/office/drawing/2014/main" xmlns="" val="20002"/>
                    </a:ext>
                  </a:extLst>
                </a:gridCol>
              </a:tblGrid>
              <a:tr h="257298">
                <a:tc>
                  <a:txBody>
                    <a:bodyPr/>
                    <a:lstStyle/>
                    <a:p>
                      <a:pPr>
                        <a:lnSpc>
                          <a:spcPct val="115000"/>
                        </a:lnSpc>
                        <a:spcAft>
                          <a:spcPts val="0"/>
                        </a:spcAft>
                      </a:pPr>
                      <a:r>
                        <a:rPr lang="es-CO" sz="1100" b="1" dirty="0">
                          <a:solidFill>
                            <a:srgbClr val="000000"/>
                          </a:solidFill>
                          <a:latin typeface="Arial Narrow"/>
                          <a:ea typeface="Times New Roman"/>
                          <a:cs typeface="Times New Roman"/>
                        </a:rPr>
                        <a:t>Recursos Gobernación de Antioquia</a:t>
                      </a:r>
                      <a:endParaRPr lang="es-CO"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b="1">
                          <a:solidFill>
                            <a:srgbClr val="000000"/>
                          </a:solidFill>
                          <a:latin typeface="Arial Narrow"/>
                          <a:ea typeface="Times New Roman"/>
                          <a:cs typeface="Times New Roman"/>
                        </a:rPr>
                        <a:t>Valor</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b="1">
                          <a:solidFill>
                            <a:srgbClr val="000000"/>
                          </a:solidFill>
                          <a:latin typeface="Arial Narrow"/>
                          <a:ea typeface="Times New Roman"/>
                          <a:cs typeface="Times New Roman"/>
                        </a:rPr>
                        <a:t>%</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57298">
                <a:tc>
                  <a:txBody>
                    <a:bodyPr/>
                    <a:lstStyle/>
                    <a:p>
                      <a:pPr>
                        <a:lnSpc>
                          <a:spcPct val="115000"/>
                        </a:lnSpc>
                        <a:spcAft>
                          <a:spcPts val="0"/>
                        </a:spcAft>
                      </a:pPr>
                      <a:r>
                        <a:rPr lang="es-CO" sz="1100">
                          <a:solidFill>
                            <a:srgbClr val="000000"/>
                          </a:solidFill>
                          <a:latin typeface="Arial Narrow"/>
                          <a:ea typeface="Times New Roman"/>
                          <a:cs typeface="Times New Roman"/>
                        </a:rPr>
                        <a:t>Asignados</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a:solidFill>
                            <a:srgbClr val="000000"/>
                          </a:solidFill>
                          <a:latin typeface="Arial Narrow"/>
                          <a:ea typeface="Times New Roman"/>
                          <a:cs typeface="Times New Roman"/>
                        </a:rPr>
                        <a:t>$ 640.000.000</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dirty="0">
                          <a:solidFill>
                            <a:srgbClr val="000000"/>
                          </a:solidFill>
                          <a:latin typeface="Arial Narrow"/>
                          <a:ea typeface="Times New Roman"/>
                          <a:cs typeface="Times New Roman"/>
                        </a:rPr>
                        <a:t>100%</a:t>
                      </a:r>
                      <a:endParaRPr lang="es-CO"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57298">
                <a:tc>
                  <a:txBody>
                    <a:bodyPr/>
                    <a:lstStyle/>
                    <a:p>
                      <a:pPr>
                        <a:lnSpc>
                          <a:spcPct val="115000"/>
                        </a:lnSpc>
                        <a:spcAft>
                          <a:spcPts val="0"/>
                        </a:spcAft>
                      </a:pPr>
                      <a:r>
                        <a:rPr lang="es-CO" sz="1100" dirty="0">
                          <a:solidFill>
                            <a:srgbClr val="000000"/>
                          </a:solidFill>
                          <a:latin typeface="Arial Narrow"/>
                          <a:ea typeface="Times New Roman"/>
                          <a:cs typeface="Times New Roman"/>
                        </a:rPr>
                        <a:t>Ejecutados</a:t>
                      </a:r>
                      <a:endParaRPr lang="es-CO"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dirty="0">
                          <a:solidFill>
                            <a:srgbClr val="000000"/>
                          </a:solidFill>
                          <a:latin typeface="Arial Narrow"/>
                          <a:ea typeface="Times New Roman"/>
                          <a:cs typeface="Times New Roman"/>
                        </a:rPr>
                        <a:t>$ 572.562.533</a:t>
                      </a:r>
                      <a:endParaRPr lang="es-CO"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dirty="0">
                          <a:solidFill>
                            <a:srgbClr val="000000"/>
                          </a:solidFill>
                          <a:latin typeface="Arial Narrow"/>
                          <a:ea typeface="Times New Roman"/>
                          <a:cs typeface="Times New Roman"/>
                        </a:rPr>
                        <a:t>89%</a:t>
                      </a:r>
                      <a:endParaRPr lang="es-CO"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 name="8 Gráfico"/>
          <p:cNvGraphicFramePr/>
          <p:nvPr/>
        </p:nvGraphicFramePr>
        <p:xfrm>
          <a:off x="498763" y="3223307"/>
          <a:ext cx="2671949" cy="19424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9 Gráfico"/>
          <p:cNvGraphicFramePr/>
          <p:nvPr/>
        </p:nvGraphicFramePr>
        <p:xfrm>
          <a:off x="3170712" y="3223307"/>
          <a:ext cx="3028207" cy="1942459"/>
        </p:xfrm>
        <a:graphic>
          <a:graphicData uri="http://schemas.openxmlformats.org/drawingml/2006/chart">
            <c:chart xmlns:c="http://schemas.openxmlformats.org/drawingml/2006/chart" xmlns:r="http://schemas.openxmlformats.org/officeDocument/2006/relationships" r:id="rId3"/>
          </a:graphicData>
        </a:graphic>
      </p:graphicFrame>
      <p:sp>
        <p:nvSpPr>
          <p:cNvPr id="11" name="10 CuadroTexto"/>
          <p:cNvSpPr txBox="1"/>
          <p:nvPr/>
        </p:nvSpPr>
        <p:spPr>
          <a:xfrm>
            <a:off x="498763" y="5187973"/>
            <a:ext cx="5391398" cy="1077218"/>
          </a:xfrm>
          <a:prstGeom prst="rect">
            <a:avLst/>
          </a:prstGeom>
          <a:noFill/>
        </p:spPr>
        <p:txBody>
          <a:bodyPr wrap="square" rtlCol="0">
            <a:spAutoFit/>
          </a:bodyPr>
          <a:lstStyle/>
          <a:p>
            <a:pPr algn="just"/>
            <a:r>
              <a:rPr lang="es-ES_tradnl" sz="1600" b="1" dirty="0">
                <a:solidFill>
                  <a:prstClr val="black"/>
                </a:solidFill>
                <a:latin typeface="Arial Narrow" pitchFamily="34" charset="0"/>
              </a:rPr>
              <a:t>INDICADORES DE RESULTADO PLAN DE DESARROLLO: </a:t>
            </a:r>
            <a:r>
              <a:rPr lang="es-CO" sz="1600" dirty="0">
                <a:latin typeface="Arial Narrow" pitchFamily="34" charset="0"/>
              </a:rPr>
              <a:t>Hogares de la Población Rural con acompañamiento para acceder a los servicios de  derechos sociales, a 31 de diciembre de 2017, corresponde a 13.060 hogares rurales.</a:t>
            </a:r>
            <a:endParaRPr lang="es-CO" dirty="0"/>
          </a:p>
        </p:txBody>
      </p:sp>
      <p:sp>
        <p:nvSpPr>
          <p:cNvPr id="16" name="15 Rectángulo"/>
          <p:cNvSpPr/>
          <p:nvPr/>
        </p:nvSpPr>
        <p:spPr>
          <a:xfrm>
            <a:off x="320635" y="562342"/>
            <a:ext cx="8338762" cy="941011"/>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2: La nueva ruralidad, para vivir mejor en el campo </a:t>
            </a:r>
          </a:p>
          <a:p>
            <a:r>
              <a:rPr lang="es-CO" sz="1800" b="1" kern="0" dirty="0">
                <a:solidFill>
                  <a:sysClr val="window" lastClr="FFFFFF"/>
                </a:solidFill>
              </a:rPr>
              <a:t>Proyecto: </a:t>
            </a:r>
            <a:r>
              <a:rPr lang="es-CO" sz="1800" b="1" kern="0" dirty="0">
                <a:solidFill>
                  <a:sysClr val="window" lastClr="FFFFFF"/>
                </a:solidFill>
                <a:ea typeface="Open Sans Semibold" pitchFamily="34" charset="0"/>
                <a:cs typeface="Open Sans Semibold" pitchFamily="34" charset="0"/>
              </a:rPr>
              <a:t>Apoyo integral a los hogares en condición de pobreza extrema en el departamento de Antioquia</a:t>
            </a:r>
          </a:p>
        </p:txBody>
      </p:sp>
      <p:pic>
        <p:nvPicPr>
          <p:cNvPr id="17409" name="Picture 1" descr="IMG-20161126-WA0028"/>
          <p:cNvPicPr>
            <a:picLocks noChangeAspect="1" noChangeArrowheads="1"/>
          </p:cNvPicPr>
          <p:nvPr/>
        </p:nvPicPr>
        <p:blipFill>
          <a:blip r:embed="rId4"/>
          <a:srcRect b="12694"/>
          <a:stretch>
            <a:fillRect/>
          </a:stretch>
        </p:blipFill>
        <p:spPr bwMode="auto">
          <a:xfrm>
            <a:off x="7184571" y="2386940"/>
            <a:ext cx="4490239" cy="2422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ágono 10"/>
          <p:cNvSpPr/>
          <p:nvPr/>
        </p:nvSpPr>
        <p:spPr>
          <a:xfrm>
            <a:off x="646481" y="184256"/>
            <a:ext cx="11080539" cy="575405"/>
          </a:xfrm>
          <a:prstGeom prst="homePlate">
            <a:avLst/>
          </a:prstGeom>
          <a:solidFill>
            <a:srgbClr val="0C6D1F"/>
          </a:solidFill>
          <a:ln w="6350" cap="flat" cmpd="sng" algn="ctr">
            <a:noFill/>
            <a:prstDash val="solid"/>
            <a:miter lim="800000"/>
          </a:ln>
          <a:effectLst/>
        </p:spPr>
        <p:txBody>
          <a:bodyPr lIns="108951" tIns="54475" rIns="108951" bIns="54475" rtlCol="0" anchor="ctr"/>
          <a:lstStyle/>
          <a:p>
            <a:pPr algn="ctr">
              <a:defRPr/>
            </a:pPr>
            <a:endParaRPr lang="es-ES" kern="0" dirty="0">
              <a:solidFill>
                <a:prstClr val="white"/>
              </a:solidFill>
              <a:latin typeface="Calibri" panose="020F0502020204030204"/>
            </a:endParaRPr>
          </a:p>
        </p:txBody>
      </p:sp>
      <p:sp>
        <p:nvSpPr>
          <p:cNvPr id="5" name="4 Rectángulo"/>
          <p:cNvSpPr/>
          <p:nvPr/>
        </p:nvSpPr>
        <p:spPr>
          <a:xfrm>
            <a:off x="320634" y="1032848"/>
            <a:ext cx="8338762" cy="664012"/>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3: Equidad y movilidad social</a:t>
            </a:r>
          </a:p>
          <a:p>
            <a:r>
              <a:rPr lang="es-CO" sz="1800" b="1" kern="0" dirty="0">
                <a:solidFill>
                  <a:sysClr val="window" lastClr="FFFFFF"/>
                </a:solidFill>
                <a:ea typeface="Open Sans Semibold" pitchFamily="34" charset="0"/>
                <a:cs typeface="Open Sans Semibold" pitchFamily="34" charset="0"/>
              </a:rPr>
              <a:t>Proyecto: Antioquia reconoce e incluye la diversidad sexual y de género</a:t>
            </a:r>
          </a:p>
        </p:txBody>
      </p:sp>
      <p:sp>
        <p:nvSpPr>
          <p:cNvPr id="12" name="Título 1"/>
          <p:cNvSpPr txBox="1">
            <a:spLocks/>
          </p:cNvSpPr>
          <p:nvPr/>
        </p:nvSpPr>
        <p:spPr>
          <a:xfrm>
            <a:off x="763227" y="3"/>
            <a:ext cx="10963791" cy="858473"/>
          </a:xfrm>
          <a:prstGeom prst="rect">
            <a:avLst/>
          </a:prstGeom>
        </p:spPr>
        <p:txBody>
          <a:bodyPr vert="horz" lIns="108951" tIns="54475" rIns="108951" bIns="5447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89508">
              <a:defRPr/>
            </a:pPr>
            <a:r>
              <a:rPr lang="es-CO" sz="3800" spc="-119" dirty="0">
                <a:solidFill>
                  <a:sysClr val="window" lastClr="FFFFFF"/>
                </a:solidFill>
                <a:latin typeface="Calibri Light" panose="020F0302020204030204"/>
              </a:rPr>
              <a:t>Proyectos ejecutados 2017</a:t>
            </a:r>
          </a:p>
        </p:txBody>
      </p:sp>
      <p:sp>
        <p:nvSpPr>
          <p:cNvPr id="15" name="14 Rectángulo"/>
          <p:cNvSpPr/>
          <p:nvPr/>
        </p:nvSpPr>
        <p:spPr>
          <a:xfrm>
            <a:off x="320634" y="2020232"/>
            <a:ext cx="7806309" cy="2049006"/>
          </a:xfrm>
          <a:prstGeom prst="rect">
            <a:avLst/>
          </a:prstGeom>
        </p:spPr>
        <p:txBody>
          <a:bodyPr wrap="square" lIns="108951" tIns="54475" rIns="108951" bIns="54475">
            <a:spAutoFit/>
          </a:bodyPr>
          <a:lstStyle/>
          <a:p>
            <a:pPr lvl="0"/>
            <a:r>
              <a:rPr lang="es-CO" sz="1400" b="1" dirty="0">
                <a:solidFill>
                  <a:schemeClr val="tx1">
                    <a:lumMod val="95000"/>
                    <a:lumOff val="5000"/>
                  </a:schemeClr>
                </a:solidFill>
                <a:latin typeface="Arial Narrow" pitchFamily="34" charset="0"/>
              </a:rPr>
              <a:t>ESTRATEGIAS:</a:t>
            </a:r>
          </a:p>
          <a:p>
            <a:pPr algn="just"/>
            <a:r>
              <a:rPr lang="es-CO" sz="1400" dirty="0">
                <a:latin typeface="Arial Narrow" pitchFamily="34" charset="0"/>
              </a:rPr>
              <a:t>Se realizaron acciones tendientes a la inclusión y reconocimiento de derechos de la población LGBTI que contribuyeron a la visibilizarían de la población y  la movilización social, orientada a construir un departamento plural, que reconoce e incluye los derechos de la población LGBTI, lo cual se traduce en ejercicios participativos activos, desde grupos poblacionales que reconocen derechos y dan apertura a espacios de construcción colectiva, que permiten incidir en el imaginario y percepción social e inciden en una ciudadanía activa y participativa desde el reconocimiento de derechos</a:t>
            </a:r>
          </a:p>
          <a:p>
            <a:pPr algn="just"/>
            <a:endParaRPr lang="es-CO" sz="1400" dirty="0">
              <a:latin typeface="Arial Narrow" pitchFamily="34" charset="0"/>
            </a:endParaRPr>
          </a:p>
          <a:p>
            <a:pPr algn="just"/>
            <a:r>
              <a:rPr lang="es-CO" sz="1400" b="1" dirty="0">
                <a:latin typeface="Arial Narrow" pitchFamily="34" charset="0"/>
              </a:rPr>
              <a:t>EJEUCIÓN PRESUPUESTAL</a:t>
            </a:r>
            <a:endParaRPr lang="es-CO" sz="1600" dirty="0">
              <a:latin typeface="Arial Narrow" panose="020B0606020202030204"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8774524" y="858476"/>
            <a:ext cx="3415889" cy="2249214"/>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8659396" y="3107690"/>
            <a:ext cx="3516696" cy="2315448"/>
          </a:xfrm>
          <a:prstGeom prst="rect">
            <a:avLst/>
          </a:prstGeom>
          <a:noFill/>
          <a:ln w="9525">
            <a:noFill/>
            <a:miter lim="800000"/>
            <a:headEnd/>
            <a:tailEnd/>
          </a:ln>
        </p:spPr>
      </p:pic>
      <p:graphicFrame>
        <p:nvGraphicFramePr>
          <p:cNvPr id="10" name="9 Tabla"/>
          <p:cNvGraphicFramePr>
            <a:graphicFrameLocks noGrp="1"/>
          </p:cNvGraphicFramePr>
          <p:nvPr/>
        </p:nvGraphicFramePr>
        <p:xfrm>
          <a:off x="646481" y="4069238"/>
          <a:ext cx="7286236" cy="859023"/>
        </p:xfrm>
        <a:graphic>
          <a:graphicData uri="http://schemas.openxmlformats.org/drawingml/2006/table">
            <a:tbl>
              <a:tblPr/>
              <a:tblGrid>
                <a:gridCol w="2462545">
                  <a:extLst>
                    <a:ext uri="{9D8B030D-6E8A-4147-A177-3AD203B41FA5}">
                      <a16:colId xmlns:a16="http://schemas.microsoft.com/office/drawing/2014/main" xmlns="" val="20000"/>
                    </a:ext>
                  </a:extLst>
                </a:gridCol>
                <a:gridCol w="2636372">
                  <a:extLst>
                    <a:ext uri="{9D8B030D-6E8A-4147-A177-3AD203B41FA5}">
                      <a16:colId xmlns:a16="http://schemas.microsoft.com/office/drawing/2014/main" xmlns="" val="20001"/>
                    </a:ext>
                  </a:extLst>
                </a:gridCol>
                <a:gridCol w="2187319">
                  <a:extLst>
                    <a:ext uri="{9D8B030D-6E8A-4147-A177-3AD203B41FA5}">
                      <a16:colId xmlns:a16="http://schemas.microsoft.com/office/drawing/2014/main" xmlns="" val="20002"/>
                    </a:ext>
                  </a:extLst>
                </a:gridCol>
              </a:tblGrid>
              <a:tr h="286341">
                <a:tc>
                  <a:txBody>
                    <a:bodyPr/>
                    <a:lstStyle/>
                    <a:p>
                      <a:pPr>
                        <a:lnSpc>
                          <a:spcPct val="115000"/>
                        </a:lnSpc>
                        <a:spcAft>
                          <a:spcPts val="0"/>
                        </a:spcAft>
                      </a:pPr>
                      <a:r>
                        <a:rPr lang="es-CO" sz="1100" b="1">
                          <a:solidFill>
                            <a:srgbClr val="000000"/>
                          </a:solidFill>
                          <a:latin typeface="Calibri"/>
                          <a:ea typeface="Times New Roman"/>
                          <a:cs typeface="Times New Roman"/>
                        </a:rPr>
                        <a:t>Recursos Gobernación de Antioquia</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b="1">
                          <a:solidFill>
                            <a:srgbClr val="000000"/>
                          </a:solidFill>
                          <a:latin typeface="Calibri"/>
                          <a:ea typeface="Times New Roman"/>
                          <a:cs typeface="Times New Roman"/>
                        </a:rPr>
                        <a:t>Valor</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b="1">
                          <a:solidFill>
                            <a:srgbClr val="000000"/>
                          </a:solidFill>
                          <a:latin typeface="Calibri"/>
                          <a:ea typeface="Times New Roman"/>
                          <a:cs typeface="Times New Roman"/>
                        </a:rPr>
                        <a:t>%</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86341">
                <a:tc>
                  <a:txBody>
                    <a:bodyPr/>
                    <a:lstStyle/>
                    <a:p>
                      <a:pPr>
                        <a:lnSpc>
                          <a:spcPct val="115000"/>
                        </a:lnSpc>
                        <a:spcAft>
                          <a:spcPts val="0"/>
                        </a:spcAft>
                      </a:pPr>
                      <a:r>
                        <a:rPr lang="es-CO" sz="1100">
                          <a:solidFill>
                            <a:srgbClr val="000000"/>
                          </a:solidFill>
                          <a:latin typeface="Calibri"/>
                          <a:ea typeface="Times New Roman"/>
                          <a:cs typeface="Times New Roman"/>
                        </a:rPr>
                        <a:t>Asignados</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a:solidFill>
                            <a:srgbClr val="000000"/>
                          </a:solidFill>
                          <a:latin typeface="Calibri"/>
                          <a:ea typeface="Times New Roman"/>
                          <a:cs typeface="Times New Roman"/>
                        </a:rPr>
                        <a:t>$ 715.000.000</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a:solidFill>
                            <a:srgbClr val="000000"/>
                          </a:solidFill>
                          <a:latin typeface="Calibri"/>
                          <a:ea typeface="Times New Roman"/>
                          <a:cs typeface="Times New Roman"/>
                        </a:rPr>
                        <a:t>100%</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86341">
                <a:tc>
                  <a:txBody>
                    <a:bodyPr/>
                    <a:lstStyle/>
                    <a:p>
                      <a:pPr>
                        <a:lnSpc>
                          <a:spcPct val="115000"/>
                        </a:lnSpc>
                        <a:spcAft>
                          <a:spcPts val="0"/>
                        </a:spcAft>
                      </a:pPr>
                      <a:r>
                        <a:rPr lang="es-CO" sz="1100">
                          <a:solidFill>
                            <a:srgbClr val="000000"/>
                          </a:solidFill>
                          <a:latin typeface="Calibri"/>
                          <a:ea typeface="Times New Roman"/>
                          <a:cs typeface="Times New Roman"/>
                        </a:rPr>
                        <a:t>Ejecutados</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a:solidFill>
                            <a:srgbClr val="000000"/>
                          </a:solidFill>
                          <a:latin typeface="Calibri"/>
                          <a:ea typeface="Times New Roman"/>
                          <a:cs typeface="Times New Roman"/>
                        </a:rPr>
                        <a:t>$ 707.405.474</a:t>
                      </a:r>
                      <a:endParaRPr lang="es-CO"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CO" sz="1100" dirty="0">
                          <a:solidFill>
                            <a:srgbClr val="000000"/>
                          </a:solidFill>
                          <a:latin typeface="Calibri"/>
                          <a:ea typeface="Times New Roman"/>
                          <a:cs typeface="Times New Roman"/>
                        </a:rPr>
                        <a:t>99%</a:t>
                      </a:r>
                      <a:endParaRPr lang="es-CO" sz="11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0634" y="526470"/>
            <a:ext cx="8338762" cy="664012"/>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3: Equidad y movilidad social</a:t>
            </a:r>
          </a:p>
          <a:p>
            <a:r>
              <a:rPr lang="es-CO" sz="1800" b="1" kern="0" dirty="0">
                <a:solidFill>
                  <a:sysClr val="window" lastClr="FFFFFF"/>
                </a:solidFill>
                <a:ea typeface="Open Sans Semibold" pitchFamily="34" charset="0"/>
                <a:cs typeface="Open Sans Semibold" pitchFamily="34" charset="0"/>
              </a:rPr>
              <a:t>Programa: Antioquia reconoce e incluye la diversidad sexual y de género</a:t>
            </a:r>
          </a:p>
        </p:txBody>
      </p:sp>
      <p:sp>
        <p:nvSpPr>
          <p:cNvPr id="15" name="14 Rectángulo"/>
          <p:cNvSpPr/>
          <p:nvPr/>
        </p:nvSpPr>
        <p:spPr>
          <a:xfrm>
            <a:off x="320634" y="1472540"/>
            <a:ext cx="7806309" cy="325458"/>
          </a:xfrm>
          <a:prstGeom prst="rect">
            <a:avLst/>
          </a:prstGeom>
        </p:spPr>
        <p:txBody>
          <a:bodyPr wrap="square" lIns="108951" tIns="54475" rIns="108951" bIns="54475">
            <a:spAutoFit/>
          </a:bodyPr>
          <a:lstStyle/>
          <a:p>
            <a:pPr lvl="0"/>
            <a:r>
              <a:rPr lang="es-CO" sz="1400" b="1" dirty="0">
                <a:solidFill>
                  <a:schemeClr val="tx1">
                    <a:lumMod val="95000"/>
                    <a:lumOff val="5000"/>
                  </a:schemeClr>
                </a:solidFill>
                <a:latin typeface="Arial Narrow" pitchFamily="34" charset="0"/>
              </a:rPr>
              <a:t>INDICADORES DE PRODUCTO PLAN DE DESARROLLO </a:t>
            </a:r>
          </a:p>
        </p:txBody>
      </p:sp>
      <p:graphicFrame>
        <p:nvGraphicFramePr>
          <p:cNvPr id="11" name="10 Gráfico"/>
          <p:cNvGraphicFramePr/>
          <p:nvPr/>
        </p:nvGraphicFramePr>
        <p:xfrm>
          <a:off x="178130" y="1797998"/>
          <a:ext cx="2581275" cy="182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13 Gráfico"/>
          <p:cNvGraphicFramePr/>
          <p:nvPr/>
        </p:nvGraphicFramePr>
        <p:xfrm>
          <a:off x="2759405" y="1817048"/>
          <a:ext cx="2581275" cy="1809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15 Gráfico"/>
          <p:cNvGraphicFramePr/>
          <p:nvPr/>
        </p:nvGraphicFramePr>
        <p:xfrm>
          <a:off x="5448074" y="1817048"/>
          <a:ext cx="2762250" cy="1695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16 Gráfico"/>
          <p:cNvGraphicFramePr/>
          <p:nvPr/>
        </p:nvGraphicFramePr>
        <p:xfrm>
          <a:off x="320634" y="3626798"/>
          <a:ext cx="2581275" cy="1628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17 Gráfico"/>
          <p:cNvGraphicFramePr/>
          <p:nvPr/>
        </p:nvGraphicFramePr>
        <p:xfrm>
          <a:off x="2901909" y="3835730"/>
          <a:ext cx="2581275" cy="1419843"/>
        </p:xfrm>
        <a:graphic>
          <a:graphicData uri="http://schemas.openxmlformats.org/drawingml/2006/chart">
            <c:chart xmlns:c="http://schemas.openxmlformats.org/drawingml/2006/chart" xmlns:r="http://schemas.openxmlformats.org/officeDocument/2006/relationships" r:id="rId6"/>
          </a:graphicData>
        </a:graphic>
      </p:graphicFrame>
      <p:sp>
        <p:nvSpPr>
          <p:cNvPr id="19" name="18 Rectángulo"/>
          <p:cNvSpPr/>
          <p:nvPr/>
        </p:nvSpPr>
        <p:spPr>
          <a:xfrm>
            <a:off x="320634" y="5255573"/>
            <a:ext cx="6092825" cy="830997"/>
          </a:xfrm>
          <a:prstGeom prst="rect">
            <a:avLst/>
          </a:prstGeom>
        </p:spPr>
        <p:txBody>
          <a:bodyPr>
            <a:spAutoFit/>
          </a:bodyPr>
          <a:lstStyle/>
          <a:p>
            <a:pPr algn="just"/>
            <a:r>
              <a:rPr lang="es-ES_tradnl" sz="1600" b="1" dirty="0">
                <a:solidFill>
                  <a:prstClr val="black"/>
                </a:solidFill>
                <a:latin typeface="Arial Narrow" pitchFamily="34" charset="0"/>
              </a:rPr>
              <a:t>INDICADORES DE RESULTADO PLAN DE DESARROLLO: </a:t>
            </a:r>
            <a:r>
              <a:rPr lang="es-CO" sz="1600" dirty="0">
                <a:latin typeface="Arial Narrow" pitchFamily="34" charset="0"/>
              </a:rPr>
              <a:t>Número de acciones incluyentes en el orden departamental  dirigidas a población LGTBI, que en los primeros dos años de intervención suman 73 acciones. </a:t>
            </a:r>
            <a:r>
              <a:rPr lang="es-ES_tradnl" sz="1600" b="1" dirty="0">
                <a:solidFill>
                  <a:prstClr val="black"/>
                </a:solidFill>
                <a:latin typeface="Arial Narrow" pitchFamily="34" charset="0"/>
              </a:rPr>
              <a:t> </a:t>
            </a:r>
            <a:endParaRPr lang="es-CO" dirty="0"/>
          </a:p>
        </p:txBody>
      </p:sp>
      <p:pic>
        <p:nvPicPr>
          <p:cNvPr id="20" name="19 Imagen"/>
          <p:cNvPicPr/>
          <p:nvPr/>
        </p:nvPicPr>
        <p:blipFill>
          <a:blip r:embed="rId7"/>
          <a:srcRect l="34110" t="23263" r="34189" b="11782"/>
          <a:stretch>
            <a:fillRect/>
          </a:stretch>
        </p:blipFill>
        <p:spPr bwMode="auto">
          <a:xfrm>
            <a:off x="8126943" y="1472540"/>
            <a:ext cx="3419475" cy="39356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ágono 10"/>
          <p:cNvSpPr/>
          <p:nvPr/>
        </p:nvSpPr>
        <p:spPr>
          <a:xfrm>
            <a:off x="646481" y="184256"/>
            <a:ext cx="11080539" cy="575405"/>
          </a:xfrm>
          <a:prstGeom prst="homePlate">
            <a:avLst/>
          </a:prstGeom>
          <a:solidFill>
            <a:srgbClr val="0C6D1F"/>
          </a:solidFill>
          <a:ln w="6350" cap="flat" cmpd="sng" algn="ctr">
            <a:noFill/>
            <a:prstDash val="solid"/>
            <a:miter lim="800000"/>
          </a:ln>
          <a:effectLst/>
        </p:spPr>
        <p:txBody>
          <a:bodyPr lIns="108951" tIns="54475" rIns="108951" bIns="54475" rtlCol="0" anchor="ctr"/>
          <a:lstStyle/>
          <a:p>
            <a:pPr algn="ctr">
              <a:defRPr/>
            </a:pPr>
            <a:endParaRPr lang="es-ES" kern="0" dirty="0">
              <a:solidFill>
                <a:prstClr val="white"/>
              </a:solidFill>
              <a:latin typeface="Calibri" panose="020F0502020204030204"/>
            </a:endParaRPr>
          </a:p>
        </p:txBody>
      </p:sp>
      <p:sp>
        <p:nvSpPr>
          <p:cNvPr id="5" name="4 Rectángulo"/>
          <p:cNvSpPr/>
          <p:nvPr/>
        </p:nvSpPr>
        <p:spPr>
          <a:xfrm>
            <a:off x="320634" y="858476"/>
            <a:ext cx="8338762" cy="664012"/>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7: Gobernanza y  buen gobierno</a:t>
            </a:r>
          </a:p>
          <a:p>
            <a:r>
              <a:rPr lang="es-CO" sz="1800" b="1" kern="0" dirty="0">
                <a:solidFill>
                  <a:sysClr val="window" lastClr="FFFFFF"/>
                </a:solidFill>
              </a:rPr>
              <a:t>Proyecto</a:t>
            </a:r>
            <a:r>
              <a:rPr lang="es-CO" sz="1800" b="1" kern="0" dirty="0">
                <a:solidFill>
                  <a:sysClr val="window" lastClr="FFFFFF"/>
                </a:solidFill>
                <a:ea typeface="Open Sans Semibold" pitchFamily="34" charset="0"/>
                <a:cs typeface="Open Sans Semibold" pitchFamily="34" charset="0"/>
              </a:rPr>
              <a:t>: Convites Ciudadanos Participativos.</a:t>
            </a:r>
          </a:p>
        </p:txBody>
      </p:sp>
      <p:sp>
        <p:nvSpPr>
          <p:cNvPr id="12" name="Título 1"/>
          <p:cNvSpPr txBox="1">
            <a:spLocks/>
          </p:cNvSpPr>
          <p:nvPr/>
        </p:nvSpPr>
        <p:spPr>
          <a:xfrm>
            <a:off x="763227" y="3"/>
            <a:ext cx="10963791" cy="858473"/>
          </a:xfrm>
          <a:prstGeom prst="rect">
            <a:avLst/>
          </a:prstGeom>
        </p:spPr>
        <p:txBody>
          <a:bodyPr vert="horz" lIns="108951" tIns="54475" rIns="108951" bIns="5447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89508">
              <a:defRPr/>
            </a:pPr>
            <a:r>
              <a:rPr lang="es-CO" sz="3800" spc="-119" dirty="0">
                <a:solidFill>
                  <a:sysClr val="window" lastClr="FFFFFF"/>
                </a:solidFill>
                <a:latin typeface="Calibri Light" panose="020F0302020204030204"/>
              </a:rPr>
              <a:t>Proyectos en ejecutados2017</a:t>
            </a:r>
          </a:p>
        </p:txBody>
      </p:sp>
      <p:sp>
        <p:nvSpPr>
          <p:cNvPr id="15" name="14 Rectángulo"/>
          <p:cNvSpPr/>
          <p:nvPr/>
        </p:nvSpPr>
        <p:spPr>
          <a:xfrm>
            <a:off x="320634" y="1522488"/>
            <a:ext cx="7806309" cy="3987999"/>
          </a:xfrm>
          <a:prstGeom prst="rect">
            <a:avLst/>
          </a:prstGeom>
        </p:spPr>
        <p:txBody>
          <a:bodyPr wrap="square" lIns="108951" tIns="54475" rIns="108951" bIns="54475">
            <a:spAutoFit/>
          </a:bodyPr>
          <a:lstStyle/>
          <a:p>
            <a:pPr lvl="0" algn="just"/>
            <a:r>
              <a:rPr lang="es-CO" sz="1400" b="1" dirty="0">
                <a:solidFill>
                  <a:schemeClr val="tx1">
                    <a:lumMod val="95000"/>
                    <a:lumOff val="5000"/>
                  </a:schemeClr>
                </a:solidFill>
                <a:latin typeface="Arial Narrow" pitchFamily="34" charset="0"/>
              </a:rPr>
              <a:t>ESTRATEGIAS:</a:t>
            </a:r>
          </a:p>
          <a:p>
            <a:pPr algn="just"/>
            <a:r>
              <a:rPr lang="es-ES_tradnl" sz="1400" dirty="0">
                <a:latin typeface="Arial Narrow" pitchFamily="34" charset="0"/>
              </a:rPr>
              <a:t>La implementación de este proyecto permite mejorar las condiciones de gobernabilidad en el Departamento de Antioquia y sus Municipios para la re-construcción del Tejido Social y mejoramiento de la calidad de vida de las comunidades.</a:t>
            </a:r>
            <a:endParaRPr lang="es-CO" sz="1400" dirty="0">
              <a:latin typeface="Arial Narrow" pitchFamily="34" charset="0"/>
            </a:endParaRPr>
          </a:p>
          <a:p>
            <a:pPr algn="just"/>
            <a:r>
              <a:rPr lang="es-ES_tradnl" sz="1400" dirty="0">
                <a:latin typeface="Arial Narrow" pitchFamily="34" charset="0"/>
              </a:rPr>
              <a:t> </a:t>
            </a:r>
            <a:endParaRPr lang="es-CO" sz="1400" dirty="0">
              <a:latin typeface="Arial Narrow" pitchFamily="34" charset="0"/>
            </a:endParaRPr>
          </a:p>
          <a:p>
            <a:pPr algn="just"/>
            <a:r>
              <a:rPr lang="es-ES_tradnl" sz="1400" dirty="0">
                <a:latin typeface="Arial Narrow" pitchFamily="34" charset="0"/>
              </a:rPr>
              <a:t>El desarrollo de convites ciudadanos participativos permite: </a:t>
            </a:r>
            <a:endParaRPr lang="es-CO" sz="1400" dirty="0">
              <a:latin typeface="Arial Narrow" pitchFamily="34" charset="0"/>
            </a:endParaRPr>
          </a:p>
          <a:p>
            <a:pPr algn="just"/>
            <a:r>
              <a:rPr lang="es-ES_tradnl" sz="1400" dirty="0">
                <a:latin typeface="Arial Narrow" pitchFamily="34" charset="0"/>
              </a:rPr>
              <a:t>- Promueve ejercicios democráticos dinámicos, en el marco del sistema de participación ciudadana de Antioquia. </a:t>
            </a:r>
            <a:endParaRPr lang="es-CO" sz="1400" dirty="0">
              <a:latin typeface="Arial Narrow" pitchFamily="34" charset="0"/>
            </a:endParaRPr>
          </a:p>
          <a:p>
            <a:pPr algn="just"/>
            <a:r>
              <a:rPr lang="es-ES_tradnl" sz="1400" dirty="0">
                <a:latin typeface="Arial Narrow" pitchFamily="34" charset="0"/>
              </a:rPr>
              <a:t>- Promueve el fortalecimiento de una cultura democrática y de la participación ciudadana en la gestión de asuntos públicos y colectivos.</a:t>
            </a:r>
            <a:endParaRPr lang="es-CO" sz="1400" dirty="0">
              <a:latin typeface="Arial Narrow" pitchFamily="34" charset="0"/>
            </a:endParaRPr>
          </a:p>
          <a:p>
            <a:pPr algn="just"/>
            <a:r>
              <a:rPr lang="es-ES_tradnl" sz="1400" dirty="0">
                <a:latin typeface="Arial Narrow" pitchFamily="34" charset="0"/>
              </a:rPr>
              <a:t>- Promueve la coordinación y la articulación interinstitucional para organizar la oferta que en general existe en materia de participación.</a:t>
            </a:r>
            <a:endParaRPr lang="es-CO" sz="1400" dirty="0">
              <a:latin typeface="Arial Narrow" pitchFamily="34" charset="0"/>
            </a:endParaRPr>
          </a:p>
          <a:p>
            <a:pPr algn="just"/>
            <a:r>
              <a:rPr lang="es-ES_tradnl" sz="1400" dirty="0">
                <a:latin typeface="Arial Narrow" pitchFamily="34" charset="0"/>
              </a:rPr>
              <a:t>- Articula a las organizaciones sociales con las instituciones estatales.</a:t>
            </a:r>
            <a:endParaRPr lang="es-CO" sz="1400" dirty="0">
              <a:latin typeface="Arial Narrow" pitchFamily="34" charset="0"/>
            </a:endParaRPr>
          </a:p>
          <a:p>
            <a:pPr algn="just"/>
            <a:r>
              <a:rPr lang="es-ES_tradnl" sz="1400" dirty="0">
                <a:latin typeface="Arial Narrow" pitchFamily="34" charset="0"/>
              </a:rPr>
              <a:t>- Fortalece las organizaciones sociales que desde los ejercicios participativos y de control social activen sus acciones de movilización social.</a:t>
            </a:r>
            <a:endParaRPr lang="es-CO" sz="1400" dirty="0">
              <a:latin typeface="Arial Narrow" pitchFamily="34" charset="0"/>
            </a:endParaRPr>
          </a:p>
          <a:p>
            <a:pPr algn="just"/>
            <a:r>
              <a:rPr lang="es-ES_tradnl" sz="1400" dirty="0">
                <a:latin typeface="Arial Narrow" pitchFamily="34" charset="0"/>
              </a:rPr>
              <a:t>- Promueve diversas acciones que permitan la participación activa,  acordes con sus realidades sociales.</a:t>
            </a:r>
            <a:endParaRPr lang="es-CO" sz="1400" dirty="0">
              <a:latin typeface="Arial Narrow" pitchFamily="34" charset="0"/>
            </a:endParaRPr>
          </a:p>
          <a:p>
            <a:pPr algn="just">
              <a:buFontTx/>
              <a:buChar char="-"/>
            </a:pPr>
            <a:r>
              <a:rPr lang="es-ES_tradnl" sz="1400" dirty="0">
                <a:latin typeface="Arial Narrow" pitchFamily="34" charset="0"/>
              </a:rPr>
              <a:t>Concertar Alianzas generadoras del desarrollo sostenible.</a:t>
            </a:r>
            <a:endParaRPr lang="es-CO" sz="1400" dirty="0">
              <a:latin typeface="Arial Narrow" pitchFamily="34" charset="0"/>
            </a:endParaRPr>
          </a:p>
          <a:p>
            <a:pPr algn="just"/>
            <a:endParaRPr lang="es-CO" sz="1400" dirty="0">
              <a:latin typeface="Arial Narrow" pitchFamily="34" charset="0"/>
            </a:endParaRPr>
          </a:p>
          <a:p>
            <a:pPr algn="just"/>
            <a:r>
              <a:rPr lang="es-CO" sz="1400" b="1" dirty="0">
                <a:latin typeface="Arial Narrow" pitchFamily="34" charset="0"/>
              </a:rPr>
              <a:t>EJEUCIÓN PRESUPUESTAL</a:t>
            </a:r>
            <a:endParaRPr lang="es-CO" sz="1600" dirty="0">
              <a:latin typeface="Arial Narrow" panose="020B0606020202030204" pitchFamily="34" charset="0"/>
            </a:endParaRPr>
          </a:p>
        </p:txBody>
      </p:sp>
      <p:pic>
        <p:nvPicPr>
          <p:cNvPr id="11" name="10 Imagen" descr="C:\Users\rfrancos\Downloads\IMG-20170729-WA0054.jpg"/>
          <p:cNvPicPr/>
          <p:nvPr/>
        </p:nvPicPr>
        <p:blipFill>
          <a:blip r:embed="rId2"/>
          <a:srcRect/>
          <a:stretch>
            <a:fillRect/>
          </a:stretch>
        </p:blipFill>
        <p:spPr bwMode="auto">
          <a:xfrm>
            <a:off x="8659395" y="2001573"/>
            <a:ext cx="3346557" cy="2653554"/>
          </a:xfrm>
          <a:prstGeom prst="rect">
            <a:avLst/>
          </a:prstGeom>
          <a:noFill/>
          <a:ln w="9525">
            <a:noFill/>
            <a:miter lim="800000"/>
            <a:headEnd/>
            <a:tailEnd/>
          </a:ln>
        </p:spPr>
      </p:pic>
      <p:graphicFrame>
        <p:nvGraphicFramePr>
          <p:cNvPr id="17" name="16 Tabla"/>
          <p:cNvGraphicFramePr>
            <a:graphicFrameLocks noGrp="1"/>
          </p:cNvGraphicFramePr>
          <p:nvPr/>
        </p:nvGraphicFramePr>
        <p:xfrm>
          <a:off x="320634" y="5510487"/>
          <a:ext cx="5486400" cy="725805"/>
        </p:xfrm>
        <a:graphic>
          <a:graphicData uri="http://schemas.openxmlformats.org/drawingml/2006/table">
            <a:tbl>
              <a:tblPr/>
              <a:tblGrid>
                <a:gridCol w="1581500">
                  <a:extLst>
                    <a:ext uri="{9D8B030D-6E8A-4147-A177-3AD203B41FA5}">
                      <a16:colId xmlns:a16="http://schemas.microsoft.com/office/drawing/2014/main" xmlns="" val="20000"/>
                    </a:ext>
                  </a:extLst>
                </a:gridCol>
                <a:gridCol w="1292328">
                  <a:extLst>
                    <a:ext uri="{9D8B030D-6E8A-4147-A177-3AD203B41FA5}">
                      <a16:colId xmlns:a16="http://schemas.microsoft.com/office/drawing/2014/main" xmlns="" val="20001"/>
                    </a:ext>
                  </a:extLst>
                </a:gridCol>
                <a:gridCol w="1068780">
                  <a:extLst>
                    <a:ext uri="{9D8B030D-6E8A-4147-A177-3AD203B41FA5}">
                      <a16:colId xmlns:a16="http://schemas.microsoft.com/office/drawing/2014/main" xmlns="" val="20002"/>
                    </a:ext>
                  </a:extLst>
                </a:gridCol>
                <a:gridCol w="1543792">
                  <a:extLst>
                    <a:ext uri="{9D8B030D-6E8A-4147-A177-3AD203B41FA5}">
                      <a16:colId xmlns:a16="http://schemas.microsoft.com/office/drawing/2014/main" xmlns="" val="20003"/>
                    </a:ext>
                  </a:extLst>
                </a:gridCol>
              </a:tblGrid>
              <a:tr h="190500">
                <a:tc>
                  <a:txBody>
                    <a:bodyPr/>
                    <a:lstStyle/>
                    <a:p>
                      <a:pPr algn="l" fontAlgn="b"/>
                      <a:r>
                        <a:rPr lang="es-CO" sz="1100" b="1" i="0" u="none" strike="noStrike" dirty="0">
                          <a:solidFill>
                            <a:srgbClr val="000000"/>
                          </a:solidFill>
                          <a:latin typeface="Calibri"/>
                        </a:rPr>
                        <a:t>Recursos Gobernación de Antioquia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a:solidFill>
                            <a:srgbClr val="000000"/>
                          </a:solidFill>
                          <a:latin typeface="Calibri"/>
                        </a:rPr>
                        <a:t>Valor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dirty="0">
                          <a:solidFill>
                            <a:srgbClr val="000000"/>
                          </a:solidFill>
                          <a:latin typeface="Calibri"/>
                        </a:rPr>
                        <a:t>Recursos de gestión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1" i="0" u="none" strike="noStrike">
                          <a:solidFill>
                            <a:srgbClr val="000000"/>
                          </a:solidFill>
                          <a:latin typeface="Calibri"/>
                        </a:rPr>
                        <a:t>Ejecución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90500">
                <a:tc>
                  <a:txBody>
                    <a:bodyPr/>
                    <a:lstStyle/>
                    <a:p>
                      <a:pPr algn="l" fontAlgn="b"/>
                      <a:r>
                        <a:rPr lang="es-CO" sz="1100" b="0" i="0" u="none" strike="noStrike">
                          <a:solidFill>
                            <a:srgbClr val="000000"/>
                          </a:solidFill>
                          <a:latin typeface="Calibri"/>
                        </a:rPr>
                        <a:t>Asignados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latin typeface="Calibri"/>
                        </a:rPr>
                        <a:t>$ 1.200.000.000,00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latin typeface="Calibri"/>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0500">
                <a:tc>
                  <a:txBody>
                    <a:bodyPr/>
                    <a:lstStyle/>
                    <a:p>
                      <a:pPr algn="l" fontAlgn="b"/>
                      <a:r>
                        <a:rPr lang="es-CO" sz="1100" b="0" i="0" u="none" strike="noStrike" dirty="0">
                          <a:solidFill>
                            <a:srgbClr val="000000"/>
                          </a:solidFill>
                          <a:latin typeface="Calibri"/>
                        </a:rPr>
                        <a:t>Ejecutados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latin typeface="Calibri"/>
                        </a:rPr>
                        <a:t>$ 1.101.648.860,00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latin typeface="Calibri"/>
                        </a:rPr>
                        <a:t>$ 412.668.912,00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latin typeface="Calibri"/>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43128" y="356260"/>
            <a:ext cx="8338762" cy="664012"/>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7: Gobernanza y  buen gobierno</a:t>
            </a:r>
          </a:p>
          <a:p>
            <a:r>
              <a:rPr lang="es-CO" sz="1800" b="1" kern="0" dirty="0">
                <a:solidFill>
                  <a:sysClr val="window" lastClr="FFFFFF"/>
                </a:solidFill>
              </a:rPr>
              <a:t>Proyecto</a:t>
            </a:r>
            <a:r>
              <a:rPr lang="es-CO" sz="1800" b="1" kern="0" dirty="0">
                <a:solidFill>
                  <a:sysClr val="window" lastClr="FFFFFF"/>
                </a:solidFill>
                <a:ea typeface="Open Sans Semibold" pitchFamily="34" charset="0"/>
                <a:cs typeface="Open Sans Semibold" pitchFamily="34" charset="0"/>
              </a:rPr>
              <a:t>: Convites Ciudadanos Participativos.</a:t>
            </a:r>
          </a:p>
        </p:txBody>
      </p:sp>
      <p:pic>
        <p:nvPicPr>
          <p:cNvPr id="14" name="13 Imagen" descr="C:\Users\rfrancos\Downloads\IMG-20170909-WA0070.jpg"/>
          <p:cNvPicPr/>
          <p:nvPr/>
        </p:nvPicPr>
        <p:blipFill>
          <a:blip r:embed="rId2"/>
          <a:srcRect/>
          <a:stretch>
            <a:fillRect/>
          </a:stretch>
        </p:blipFill>
        <p:spPr bwMode="auto">
          <a:xfrm>
            <a:off x="7873341" y="2173185"/>
            <a:ext cx="4120738" cy="2470244"/>
          </a:xfrm>
          <a:prstGeom prst="rect">
            <a:avLst/>
          </a:prstGeom>
          <a:noFill/>
          <a:ln w="9525">
            <a:noFill/>
            <a:miter lim="800000"/>
            <a:headEnd/>
            <a:tailEnd/>
          </a:ln>
        </p:spPr>
      </p:pic>
      <p:sp>
        <p:nvSpPr>
          <p:cNvPr id="9" name="8 Rectángulo"/>
          <p:cNvSpPr/>
          <p:nvPr/>
        </p:nvSpPr>
        <p:spPr>
          <a:xfrm>
            <a:off x="320634" y="1147082"/>
            <a:ext cx="7806309" cy="325458"/>
          </a:xfrm>
          <a:prstGeom prst="rect">
            <a:avLst/>
          </a:prstGeom>
        </p:spPr>
        <p:txBody>
          <a:bodyPr wrap="square" lIns="108951" tIns="54475" rIns="108951" bIns="54475">
            <a:spAutoFit/>
          </a:bodyPr>
          <a:lstStyle/>
          <a:p>
            <a:pPr lvl="0"/>
            <a:r>
              <a:rPr lang="es-CO" sz="1400" b="1" dirty="0">
                <a:solidFill>
                  <a:schemeClr val="tx1">
                    <a:lumMod val="95000"/>
                    <a:lumOff val="5000"/>
                  </a:schemeClr>
                </a:solidFill>
                <a:latin typeface="Arial Narrow" pitchFamily="34" charset="0"/>
              </a:rPr>
              <a:t>INDICADORES DE PRODUCTO PLAN DE DESARROLLO </a:t>
            </a:r>
          </a:p>
        </p:txBody>
      </p:sp>
      <p:graphicFrame>
        <p:nvGraphicFramePr>
          <p:cNvPr id="10" name="9 Gráfico"/>
          <p:cNvGraphicFramePr/>
          <p:nvPr/>
        </p:nvGraphicFramePr>
        <p:xfrm>
          <a:off x="605642" y="1598363"/>
          <a:ext cx="2581275" cy="2076450"/>
        </p:xfrm>
        <a:graphic>
          <a:graphicData uri="http://schemas.openxmlformats.org/drawingml/2006/chart">
            <c:chart xmlns:c="http://schemas.openxmlformats.org/drawingml/2006/chart" xmlns:r="http://schemas.openxmlformats.org/officeDocument/2006/relationships" r:id="rId3"/>
          </a:graphicData>
        </a:graphic>
      </p:graphicFrame>
      <p:sp>
        <p:nvSpPr>
          <p:cNvPr id="16" name="15 Rectángulo"/>
          <p:cNvSpPr/>
          <p:nvPr/>
        </p:nvSpPr>
        <p:spPr>
          <a:xfrm>
            <a:off x="4298868" y="1828800"/>
            <a:ext cx="3194462" cy="1815882"/>
          </a:xfrm>
          <a:prstGeom prst="rect">
            <a:avLst/>
          </a:prstGeom>
        </p:spPr>
        <p:txBody>
          <a:bodyPr wrap="square">
            <a:spAutoFit/>
          </a:bodyPr>
          <a:lstStyle/>
          <a:p>
            <a:pPr algn="just"/>
            <a:r>
              <a:rPr lang="es-ES_tradnl" sz="1600" b="1" dirty="0">
                <a:solidFill>
                  <a:prstClr val="black"/>
                </a:solidFill>
                <a:latin typeface="Arial Narrow" pitchFamily="34" charset="0"/>
              </a:rPr>
              <a:t>INDICADORES DE RESULTADO PLAN DE DESARROLLO: </a:t>
            </a:r>
            <a:r>
              <a:rPr lang="es-CO" sz="1600" dirty="0">
                <a:latin typeface="Arial Narrow" pitchFamily="34" charset="0"/>
              </a:rPr>
              <a:t>Sistema Departamental de Participación Ciudadana y Control Social, tiene un avance en su implementación en un 78.4%.</a:t>
            </a:r>
          </a:p>
          <a:p>
            <a:pPr algn="just"/>
            <a:endParaRPr lang="es-CO" sz="1600" dirty="0"/>
          </a:p>
        </p:txBody>
      </p:sp>
      <p:sp>
        <p:nvSpPr>
          <p:cNvPr id="18" name="17 CuadroTexto"/>
          <p:cNvSpPr txBox="1"/>
          <p:nvPr/>
        </p:nvSpPr>
        <p:spPr>
          <a:xfrm>
            <a:off x="443128" y="4001984"/>
            <a:ext cx="7430212" cy="1600438"/>
          </a:xfrm>
          <a:prstGeom prst="rect">
            <a:avLst/>
          </a:prstGeom>
          <a:noFill/>
        </p:spPr>
        <p:txBody>
          <a:bodyPr wrap="square" rtlCol="0">
            <a:spAutoFit/>
          </a:bodyPr>
          <a:lstStyle/>
          <a:p>
            <a:r>
              <a:rPr lang="es-CO" sz="1400" b="1" dirty="0">
                <a:latin typeface="Arial Narrow" pitchFamily="34" charset="0"/>
              </a:rPr>
              <a:t>MUNICIPIOS INTERVENIDOS 2017</a:t>
            </a:r>
            <a:r>
              <a:rPr lang="es-CO" sz="1400" dirty="0">
                <a:latin typeface="Arial Narrow" pitchFamily="34" charset="0"/>
              </a:rPr>
              <a:t>: YOLOMBÓ,  LA ESTRELLA, CIUDAD BOLIVAR,  PUERTO NARE,  CACERES,  BELMIRA,  LA CEJA, LIBORINA,  ARGELIA,  CAUCASIA,  VENECIA,  CONCEPCION,  MUTATÁ,  NECOCLI,  AMAGA, FREDONIA,  TOLEDO,  SOPETRAN,  TARAZÁ,  SAN ROQUE,  GRANADA,  BRICEÑO,  BARBOSA,  SANTA FE DE ANTIOQUIA,  SAN JUAN DE URABÁ,  COPACABANA,  ZARAGOZA , GIRALDO,  REMEDIOS,  MONTEBELLO,  TARSO,  GIRARDOTA,  CARACOLI,  SEGOVIA,  YARUMAL ,  SAN RAFAEL,  HELICONIA</a:t>
            </a:r>
          </a:p>
          <a:p>
            <a:endParaRPr lang="es-CO" sz="1400" dirty="0">
              <a:latin typeface="Arial Narrow"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ágono 10"/>
          <p:cNvSpPr/>
          <p:nvPr/>
        </p:nvSpPr>
        <p:spPr>
          <a:xfrm>
            <a:off x="646481" y="184256"/>
            <a:ext cx="11080539" cy="575405"/>
          </a:xfrm>
          <a:prstGeom prst="homePlate">
            <a:avLst/>
          </a:prstGeom>
          <a:solidFill>
            <a:srgbClr val="0C6D1F"/>
          </a:solidFill>
          <a:ln w="6350" cap="flat" cmpd="sng" algn="ctr">
            <a:noFill/>
            <a:prstDash val="solid"/>
            <a:miter lim="800000"/>
          </a:ln>
          <a:effectLst/>
        </p:spPr>
        <p:txBody>
          <a:bodyPr lIns="108951" tIns="54475" rIns="108951" bIns="54475" rtlCol="0" anchor="ctr"/>
          <a:lstStyle/>
          <a:p>
            <a:pPr algn="ctr">
              <a:defRPr/>
            </a:pPr>
            <a:endParaRPr lang="es-ES" kern="0" dirty="0">
              <a:solidFill>
                <a:prstClr val="white"/>
              </a:solidFill>
              <a:latin typeface="Calibri" panose="020F0502020204030204"/>
            </a:endParaRPr>
          </a:p>
        </p:txBody>
      </p:sp>
      <p:sp>
        <p:nvSpPr>
          <p:cNvPr id="5" name="4 Rectángulo"/>
          <p:cNvSpPr/>
          <p:nvPr/>
        </p:nvSpPr>
        <p:spPr>
          <a:xfrm>
            <a:off x="320634" y="858476"/>
            <a:ext cx="8338762" cy="941011"/>
          </a:xfrm>
          <a:prstGeom prst="rect">
            <a:avLst/>
          </a:prstGeom>
          <a:solidFill>
            <a:srgbClr val="9BBB59">
              <a:lumMod val="50000"/>
            </a:srgbClr>
          </a:solidFill>
        </p:spPr>
        <p:txBody>
          <a:bodyPr wrap="square" lIns="108951" tIns="54475" rIns="108951" bIns="54475">
            <a:spAutoFit/>
          </a:bodyPr>
          <a:lstStyle/>
          <a:p>
            <a:r>
              <a:rPr lang="es-CO" sz="1800" b="1" kern="0" dirty="0">
                <a:solidFill>
                  <a:sysClr val="window" lastClr="FFFFFF"/>
                </a:solidFill>
                <a:ea typeface="Open Sans Semibold" pitchFamily="34" charset="0"/>
                <a:cs typeface="Open Sans Semibold" pitchFamily="34" charset="0"/>
              </a:rPr>
              <a:t>Línea 7: Gobernanza y  buen gobierno</a:t>
            </a:r>
          </a:p>
          <a:p>
            <a:r>
              <a:rPr lang="es-CO" sz="1800" b="1" kern="0" dirty="0">
                <a:solidFill>
                  <a:sysClr val="window" lastClr="FFFFFF"/>
                </a:solidFill>
              </a:rPr>
              <a:t>Proyect</a:t>
            </a:r>
            <a:r>
              <a:rPr lang="es-CO" sz="1800" b="1" kern="0" dirty="0">
                <a:solidFill>
                  <a:sysClr val="window" lastClr="FFFFFF"/>
                </a:solidFill>
                <a:ea typeface="Open Sans Semibold" pitchFamily="34" charset="0"/>
                <a:cs typeface="Open Sans Semibold" pitchFamily="34" charset="0"/>
              </a:rPr>
              <a:t>o: Fortalecimiento y consolidación del Sistema de Participación y Control Social en el departamento de Antioquia</a:t>
            </a:r>
          </a:p>
        </p:txBody>
      </p:sp>
      <p:sp>
        <p:nvSpPr>
          <p:cNvPr id="12" name="Título 1"/>
          <p:cNvSpPr txBox="1">
            <a:spLocks/>
          </p:cNvSpPr>
          <p:nvPr/>
        </p:nvSpPr>
        <p:spPr>
          <a:xfrm>
            <a:off x="763227" y="3"/>
            <a:ext cx="10963791" cy="858473"/>
          </a:xfrm>
          <a:prstGeom prst="rect">
            <a:avLst/>
          </a:prstGeom>
        </p:spPr>
        <p:txBody>
          <a:bodyPr vert="horz" lIns="108951" tIns="54475" rIns="108951" bIns="5447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89508">
              <a:defRPr/>
            </a:pPr>
            <a:r>
              <a:rPr lang="es-CO" sz="3800" spc="-119" dirty="0">
                <a:solidFill>
                  <a:sysClr val="window" lastClr="FFFFFF"/>
                </a:solidFill>
                <a:latin typeface="Calibri Light" panose="020F0302020204030204"/>
              </a:rPr>
              <a:t>Proyectos ejecutados 2017</a:t>
            </a:r>
          </a:p>
        </p:txBody>
      </p:sp>
      <p:sp>
        <p:nvSpPr>
          <p:cNvPr id="15" name="14 Rectángulo"/>
          <p:cNvSpPr/>
          <p:nvPr/>
        </p:nvSpPr>
        <p:spPr>
          <a:xfrm>
            <a:off x="320634" y="2066306"/>
            <a:ext cx="7806309" cy="3033891"/>
          </a:xfrm>
          <a:prstGeom prst="rect">
            <a:avLst/>
          </a:prstGeom>
        </p:spPr>
        <p:txBody>
          <a:bodyPr wrap="square" lIns="108951" tIns="54475" rIns="108951" bIns="54475">
            <a:spAutoFit/>
          </a:bodyPr>
          <a:lstStyle/>
          <a:p>
            <a:pPr lvl="0" algn="just"/>
            <a:r>
              <a:rPr lang="es-CO" sz="1400" b="1" dirty="0">
                <a:solidFill>
                  <a:schemeClr val="tx1">
                    <a:lumMod val="95000"/>
                    <a:lumOff val="5000"/>
                  </a:schemeClr>
                </a:solidFill>
                <a:latin typeface="Arial Narrow" pitchFamily="34" charset="0"/>
              </a:rPr>
              <a:t>ESTRATEGIAS:</a:t>
            </a:r>
          </a:p>
          <a:p>
            <a:pPr lvl="0" algn="just"/>
            <a:r>
              <a:rPr lang="es-CO" sz="1600" dirty="0">
                <a:latin typeface="Arial Narrow" pitchFamily="34" charset="0"/>
              </a:rPr>
              <a:t>En Antioquia se está implementando el Sistema Departamental de Participación Ciudadana y Control Social, que  es un mecanismo de articulación de instancias, espacios, sujetos, recursos, instrumentos y acciones de la participación ciudadana, que permite un ejercicio activo de organización estructurada entre la administración departamental y todas las herramientas participativas que propone con otras instancias, espacios y sujetos activos desde el escenario participativo.</a:t>
            </a:r>
          </a:p>
          <a:p>
            <a:pPr lvl="0" algn="just"/>
            <a:endParaRPr lang="es-CO" sz="1600" b="1" dirty="0">
              <a:solidFill>
                <a:schemeClr val="tx1">
                  <a:lumMod val="95000"/>
                  <a:lumOff val="5000"/>
                </a:schemeClr>
              </a:solidFill>
              <a:latin typeface="Arial Narrow" pitchFamily="34" charset="0"/>
            </a:endParaRPr>
          </a:p>
          <a:p>
            <a:pPr lvl="0" algn="just"/>
            <a:r>
              <a:rPr lang="es-CO" sz="1600" dirty="0">
                <a:latin typeface="Arial Narrow" pitchFamily="34" charset="0"/>
              </a:rPr>
              <a:t>En el año 2016 se fortalecieron 74 consejos municipales de participación ciudadana y 1 consejo departamental.</a:t>
            </a:r>
          </a:p>
          <a:p>
            <a:pPr lvl="0" algn="just"/>
            <a:r>
              <a:rPr lang="es-CO" sz="1600" dirty="0">
                <a:latin typeface="Arial Narrow" pitchFamily="34" charset="0"/>
              </a:rPr>
              <a:t>En el año 2016, se crean 14 consejos municipales de participación ciudadana y control social, 9 encuentros subregionales de los 74 consejos municipales ya creados y formación en 13 encuentros subregionales en la Ley 1757 de 2015. </a:t>
            </a:r>
          </a:p>
        </p:txBody>
      </p:sp>
      <p:sp>
        <p:nvSpPr>
          <p:cNvPr id="10" name="9 Rectángulo"/>
          <p:cNvSpPr/>
          <p:nvPr/>
        </p:nvSpPr>
        <p:spPr>
          <a:xfrm>
            <a:off x="475013" y="5254085"/>
            <a:ext cx="2339439" cy="307777"/>
          </a:xfrm>
          <a:prstGeom prst="rect">
            <a:avLst/>
          </a:prstGeom>
        </p:spPr>
        <p:txBody>
          <a:bodyPr wrap="square">
            <a:spAutoFit/>
          </a:bodyPr>
          <a:lstStyle/>
          <a:p>
            <a:pPr algn="just"/>
            <a:r>
              <a:rPr lang="es-CO" sz="1400" b="1" dirty="0">
                <a:latin typeface="Arial Narrow" pitchFamily="34" charset="0"/>
              </a:rPr>
              <a:t>EJEUCIÓN PRESUPUESTAL</a:t>
            </a:r>
            <a:endParaRPr lang="es-CO" sz="1400" dirty="0">
              <a:latin typeface="Arial Narrow" panose="020B0606020202030204" pitchFamily="34" charset="0"/>
            </a:endParaRPr>
          </a:p>
        </p:txBody>
      </p:sp>
      <p:graphicFrame>
        <p:nvGraphicFramePr>
          <p:cNvPr id="16" name="15 Tabla"/>
          <p:cNvGraphicFramePr>
            <a:graphicFrameLocks noGrp="1"/>
          </p:cNvGraphicFramePr>
          <p:nvPr/>
        </p:nvGraphicFramePr>
        <p:xfrm>
          <a:off x="166255" y="5672305"/>
          <a:ext cx="5610479" cy="600075"/>
        </p:xfrm>
        <a:graphic>
          <a:graphicData uri="http://schemas.openxmlformats.org/drawingml/2006/table">
            <a:tbl>
              <a:tblPr/>
              <a:tblGrid>
                <a:gridCol w="2219579">
                  <a:extLst>
                    <a:ext uri="{9D8B030D-6E8A-4147-A177-3AD203B41FA5}">
                      <a16:colId xmlns:a16="http://schemas.microsoft.com/office/drawing/2014/main" xmlns="" val="20000"/>
                    </a:ext>
                  </a:extLst>
                </a:gridCol>
                <a:gridCol w="2628900">
                  <a:extLst>
                    <a:ext uri="{9D8B030D-6E8A-4147-A177-3AD203B41FA5}">
                      <a16:colId xmlns:a16="http://schemas.microsoft.com/office/drawing/2014/main" xmlns="" val="20001"/>
                    </a:ext>
                  </a:extLst>
                </a:gridCol>
                <a:gridCol w="762000">
                  <a:extLst>
                    <a:ext uri="{9D8B030D-6E8A-4147-A177-3AD203B41FA5}">
                      <a16:colId xmlns:a16="http://schemas.microsoft.com/office/drawing/2014/main" xmlns="" val="20002"/>
                    </a:ext>
                  </a:extLst>
                </a:gridCol>
              </a:tblGrid>
              <a:tr h="200025">
                <a:tc>
                  <a:txBody>
                    <a:bodyPr/>
                    <a:lstStyle/>
                    <a:p>
                      <a:pPr algn="l" fontAlgn="b"/>
                      <a:r>
                        <a:rPr lang="es-CO" sz="1200" b="1" i="0" u="none" strike="noStrike" dirty="0">
                          <a:solidFill>
                            <a:srgbClr val="000000"/>
                          </a:solidFill>
                          <a:latin typeface="Arial Narrow"/>
                        </a:rPr>
                        <a:t>Recursos Gobernación de Antioquia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1" i="0" u="none" strike="noStrike" dirty="0">
                          <a:solidFill>
                            <a:srgbClr val="000000"/>
                          </a:solidFill>
                          <a:latin typeface="Arial Narrow"/>
                        </a:rPr>
                        <a:t>Valor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1" i="0" u="none" strike="noStrike">
                          <a:solidFill>
                            <a:srgbClr val="000000"/>
                          </a:solidFill>
                          <a:latin typeface="Arial Narrow"/>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0025">
                <a:tc>
                  <a:txBody>
                    <a:bodyPr/>
                    <a:lstStyle/>
                    <a:p>
                      <a:pPr algn="l" fontAlgn="b"/>
                      <a:r>
                        <a:rPr lang="es-CO" sz="1200" b="0" i="0" u="none" strike="noStrike" dirty="0">
                          <a:solidFill>
                            <a:srgbClr val="000000"/>
                          </a:solidFill>
                          <a:latin typeface="Arial Narrow"/>
                        </a:rPr>
                        <a:t>Asignados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Narrow"/>
                        </a:rPr>
                        <a:t>$ 900.000.000,00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latin typeface="Arial Narrow"/>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0025">
                <a:tc>
                  <a:txBody>
                    <a:bodyPr/>
                    <a:lstStyle/>
                    <a:p>
                      <a:pPr algn="l" fontAlgn="b"/>
                      <a:r>
                        <a:rPr lang="es-CO" sz="1200" b="0" i="0" u="none" strike="noStrike" dirty="0">
                          <a:solidFill>
                            <a:srgbClr val="000000"/>
                          </a:solidFill>
                          <a:latin typeface="Arial Narrow"/>
                        </a:rPr>
                        <a:t>Ejecutados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solidFill>
                            <a:srgbClr val="000000"/>
                          </a:solidFill>
                          <a:latin typeface="Arial Narrow"/>
                        </a:rPr>
                        <a:t>$ 883.591.184,00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1200" b="0" i="0" u="none" strike="noStrike" dirty="0">
                          <a:solidFill>
                            <a:srgbClr val="000000"/>
                          </a:solidFill>
                          <a:latin typeface="Arial Narrow"/>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8" name="17 Imagen" descr="F:\URABÁ NOVIEMBRE\Encuentro Subregional Arboletes\IMG_6999.JPG"/>
          <p:cNvPicPr/>
          <p:nvPr/>
        </p:nvPicPr>
        <p:blipFill>
          <a:blip r:embed="rId2" cstate="print">
            <a:extLst>
              <a:ext uri="{28A0092B-C50C-407E-A947-70E740481C1C}">
                <a14:useLocalDpi xmlns:a14="http://schemas.microsoft.com/office/drawing/2010/main" val="0"/>
              </a:ext>
            </a:extLst>
          </a:blip>
          <a:srcRect b="14726"/>
          <a:stretch>
            <a:fillRect/>
          </a:stretch>
        </p:blipFill>
        <p:spPr bwMode="auto">
          <a:xfrm>
            <a:off x="8231620" y="2757472"/>
            <a:ext cx="3495400" cy="192864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414</TotalTime>
  <Words>2008</Words>
  <Application>Microsoft Office PowerPoint</Application>
  <PresentationFormat>Personalizado</PresentationFormat>
  <Paragraphs>199</Paragraphs>
  <Slides>19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19</vt:i4>
      </vt:variant>
    </vt:vector>
  </HeadingPairs>
  <TitlesOfParts>
    <vt:vector size="27" baseType="lpstr">
      <vt:lpstr>Arial</vt:lpstr>
      <vt:lpstr>Arial </vt:lpstr>
      <vt:lpstr>Arial Narrow</vt:lpstr>
      <vt:lpstr>Calibri</vt:lpstr>
      <vt:lpstr>Calibri Light</vt:lpstr>
      <vt:lpstr>Open Sans Semibold</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JOVANI ZAPATA MORENO</cp:lastModifiedBy>
  <cp:revision>87</cp:revision>
  <dcterms:created xsi:type="dcterms:W3CDTF">2017-12-12T20:38:39Z</dcterms:created>
  <dcterms:modified xsi:type="dcterms:W3CDTF">2018-01-27T00:34:08Z</dcterms:modified>
</cp:coreProperties>
</file>